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3"/>
  </p:notesMasterIdLst>
  <p:sldIdLst>
    <p:sldId id="256" r:id="rId2"/>
    <p:sldId id="257" r:id="rId3"/>
    <p:sldId id="258" r:id="rId4"/>
    <p:sldId id="259" r:id="rId5"/>
    <p:sldId id="260" r:id="rId6"/>
    <p:sldId id="261" r:id="rId7"/>
    <p:sldId id="262" r:id="rId8"/>
    <p:sldId id="263" r:id="rId9"/>
    <p:sldId id="267" r:id="rId10"/>
    <p:sldId id="265" r:id="rId11"/>
    <p:sldId id="266" r:id="rId12"/>
  </p:sldIdLst>
  <p:sldSz cx="18288000" cy="10287000"/>
  <p:notesSz cx="6858000" cy="9144000"/>
  <p:embeddedFontLst>
    <p:embeddedFont>
      <p:font typeface="Calibri" panose="020F0502020204030204" pitchFamily="34" charset="0"/>
      <p:regular r:id="rId14"/>
      <p:bold r:id="rId15"/>
      <p:italic r:id="rId16"/>
      <p:boldItalic r:id="rId17"/>
    </p:embeddedFont>
    <p:embeddedFont>
      <p:font typeface="Clear Sans Regular Bold" panose="020B0604020202020204" charset="0"/>
      <p:regular r:id="rId18"/>
    </p:embeddedFont>
    <p:embeddedFont>
      <p:font typeface="Gadugi" panose="020B0502040204020203" pitchFamily="34" charset="0"/>
      <p:regular r:id="rId19"/>
      <p:bold r:id="rId20"/>
    </p:embeddedFont>
    <p:embeddedFont>
      <p:font typeface="Trebuchet MS" panose="020B0603020202020204" pitchFamily="34" charset="0"/>
      <p:regular r:id="rId21"/>
      <p:bold r:id="rId22"/>
      <p:italic r:id="rId23"/>
      <p:boldItalic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100FF"/>
    <a:srgbClr val="883C84"/>
    <a:srgbClr val="461B49"/>
    <a:srgbClr val="963488"/>
    <a:srgbClr val="2831A2"/>
    <a:srgbClr val="2086AA"/>
    <a:srgbClr val="1994B1"/>
    <a:srgbClr val="00BA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0279" autoAdjust="0"/>
    <p:restoredTop sz="74471" autoAdjust="0"/>
  </p:normalViewPr>
  <p:slideViewPr>
    <p:cSldViewPr>
      <p:cViewPr varScale="1">
        <p:scale>
          <a:sx n="43" d="100"/>
          <a:sy n="43" d="100"/>
        </p:scale>
        <p:origin x="706" y="5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1.fntdata"/><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font" Target="fonts/font10.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font" Target="fonts/font9.fntdata"/><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31.03.2023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31.03.2023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Hello and welcome, my name is Pratiksha Bhosale and today I will be presenting to you the results of the Data Analytics task.</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a:t>
            </a:fld>
            <a:endParaRPr lang="cs-CZ"/>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31.03.2023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So to summarize:</a:t>
            </a:r>
          </a:p>
          <a:p>
            <a:pPr lvl="0"/>
            <a:endParaRPr lang="en-US" dirty="0"/>
          </a:p>
          <a:p>
            <a:pPr lvl="0"/>
            <a:r>
              <a:rPr lang="en-US" dirty="0"/>
              <a:t>We tackled this task and found the top 5 most popular categories as asked, but we also went one step further.</a:t>
            </a:r>
          </a:p>
          <a:p>
            <a:pPr lvl="0"/>
            <a:endParaRPr lang="en-US" dirty="0"/>
          </a:p>
          <a:p>
            <a:pPr lvl="0"/>
            <a:r>
              <a:rPr lang="en-US" dirty="0"/>
              <a:t>- We found that animals and science are the two most popular categories, suggesting that users like "real-life" and "factual" content</a:t>
            </a:r>
          </a:p>
          <a:p>
            <a:pPr lvl="0"/>
            <a:endParaRPr lang="en-US" dirty="0"/>
          </a:p>
          <a:p>
            <a:pPr lvl="0"/>
            <a:r>
              <a:rPr lang="en-US" dirty="0"/>
              <a:t>- We also found that food was a common theme amongst popular content and the most popular food category was healthy eating. This could be a signal to show the types of people that are using your platform, and you could use this insight to boost engagement even further. For example, you could run a campaign with content focused on this category or work with healthy eating brands to promote content.</a:t>
            </a:r>
          </a:p>
          <a:p>
            <a:pPr lvl="0"/>
            <a:endParaRPr lang="en-US" dirty="0"/>
          </a:p>
          <a:p>
            <a:pPr lvl="0"/>
            <a:r>
              <a:rPr lang="en-US" dirty="0"/>
              <a:t>- As much as this analysis was insightful, we are ready to take it to the next stage and we have the expertise within Accenture to help you realize these kinds of insights in production across your organization and in real-time. We would love to help you with this.</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10</a:t>
            </a:fld>
            <a:endParaRPr lang="cs-CZ"/>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31.03.2023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Thank you very much for listening, please feel free to ask any questions that you may have!</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11</a:t>
            </a:fld>
            <a:endParaRPr lang="cs-CZ"/>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31.03.2023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Today's agenda will be as follows:</a:t>
            </a:r>
          </a:p>
          <a:p>
            <a:pPr lvl="0"/>
            <a:endParaRPr lang="en-US" dirty="0"/>
          </a:p>
          <a:p>
            <a:pPr lvl="0"/>
            <a:r>
              <a:rPr lang="en-US" dirty="0"/>
              <a:t>1. We will recap the overall project to give a high level understanding of the business problem we're tackling and the specific requirements.</a:t>
            </a:r>
          </a:p>
          <a:p>
            <a:pPr lvl="0"/>
            <a:r>
              <a:rPr lang="en-US" dirty="0"/>
              <a:t>2. We will dive into the specific problem that we, the Data Analytics team, have been focusing on and will give some background as to why this is such a big problem.</a:t>
            </a:r>
          </a:p>
          <a:p>
            <a:pPr lvl="0"/>
            <a:r>
              <a:rPr lang="en-US" dirty="0"/>
              <a:t>3. After introducing the problem, I will go over the team responsible from our side in tackling this task.</a:t>
            </a:r>
          </a:p>
          <a:p>
            <a:pPr lvl="0"/>
            <a:r>
              <a:rPr lang="en-US" dirty="0"/>
              <a:t>4. I will then go over the high-level process that we followed to complete this task, so that you have complete clarity in how we tackle these kinds of tasks.</a:t>
            </a:r>
          </a:p>
          <a:p>
            <a:pPr lvl="0"/>
            <a:r>
              <a:rPr lang="en-US" dirty="0"/>
              <a:t>5. Finally, I will go over the all important results and I will present them as a series of insights and </a:t>
            </a:r>
            <a:r>
              <a:rPr lang="en-US" dirty="0" err="1"/>
              <a:t>visualizatio's</a:t>
            </a:r>
            <a:r>
              <a:rPr lang="en-US" dirty="0"/>
              <a:t> from our analysis.</a:t>
            </a:r>
          </a:p>
          <a:p>
            <a:pPr lvl="0"/>
            <a:endParaRPr lang="en-US" dirty="0"/>
          </a:p>
          <a:p>
            <a:pPr lvl="0"/>
            <a:r>
              <a:rPr lang="en-US" dirty="0"/>
              <a:t>To wrap up, I will summarize and open for any questions.</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2</a:t>
            </a:fld>
            <a:endParaRPr lang="cs-CZ"/>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31.03.2023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To kick things off let me recap this engagement.</a:t>
            </a:r>
          </a:p>
          <a:p>
            <a:pPr lvl="0"/>
            <a:endParaRPr lang="en-US" dirty="0"/>
          </a:p>
          <a:p>
            <a:pPr lvl="0"/>
            <a:r>
              <a:rPr lang="en-US" dirty="0"/>
              <a:t>We, Accenture have embarked on a 3 month pilot with Social Buzz to focus on 3 main tasks, aligned with some of the biggest challenges that you're currently facing. </a:t>
            </a:r>
          </a:p>
          <a:p>
            <a:pPr lvl="0"/>
            <a:endParaRPr lang="en-US" dirty="0"/>
          </a:p>
          <a:p>
            <a:pPr lvl="0"/>
            <a:r>
              <a:rPr lang="en-US" dirty="0"/>
              <a:t>Social Buzz has reached huge scale in recent years to become recognized as a global unicorn company. We are here to help you manage this scale and to guide you in the right direction.</a:t>
            </a:r>
          </a:p>
          <a:p>
            <a:pPr lvl="0"/>
            <a:endParaRPr lang="en-US" dirty="0"/>
          </a:p>
          <a:p>
            <a:pPr lvl="0"/>
            <a:r>
              <a:rPr lang="en-US" dirty="0"/>
              <a:t>Firstly, we will be doing an audit of your big data practice and sharing best practices and industry expertise. Secondly we will be guiding you through a successful IPO, of which we have deep expertise and knowledge of within our team. And finally, we have conducted an analysis of your data to find insights regarding your top 5 most popular categories of content</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3</a:t>
            </a:fld>
            <a:endParaRPr lang="cs-CZ"/>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31.03.2023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Focusing on the last point that I mentioned there, this is what the Data Analytics team has been specifically focused on.</a:t>
            </a:r>
          </a:p>
          <a:p>
            <a:pPr lvl="0"/>
            <a:endParaRPr lang="en-US" dirty="0"/>
          </a:p>
          <a:p>
            <a:pPr lvl="0"/>
            <a:r>
              <a:rPr lang="en-US" dirty="0"/>
              <a:t>Clearly with such grand scale, this comes with a lot of data and with such vast amounts of data comes challenges.</a:t>
            </a:r>
          </a:p>
          <a:p>
            <a:pPr lvl="0"/>
            <a:endParaRPr lang="en-US" dirty="0"/>
          </a:p>
          <a:p>
            <a:pPr lvl="0"/>
            <a:r>
              <a:rPr lang="en-US" dirty="0"/>
              <a:t>To give a background on how much data you've been creating:</a:t>
            </a:r>
          </a:p>
          <a:p>
            <a:pPr lvl="0"/>
            <a:r>
              <a:rPr lang="en-US" dirty="0"/>
              <a:t>- You told us that your platform receives over 100000 posts per day which amounts to 36 500 000 posts every year, of which, this is all unstructured data making it very hard to make sense of.</a:t>
            </a:r>
          </a:p>
          <a:p>
            <a:pPr lvl="0"/>
            <a:endParaRPr lang="en-US" dirty="0"/>
          </a:p>
          <a:p>
            <a:pPr lvl="0"/>
            <a:r>
              <a:rPr lang="en-US" dirty="0"/>
              <a:t>In this day and age, content is king. Just look at some of the biggest platforms in the world, for example YouTube, Facebook and Netflix... they are all content businesses... </a:t>
            </a:r>
          </a:p>
          <a:p>
            <a:pPr lvl="0"/>
            <a:endParaRPr lang="en-US" dirty="0"/>
          </a:p>
          <a:p>
            <a:pPr lvl="0"/>
            <a:r>
              <a:rPr lang="en-US" dirty="0"/>
              <a:t>But how to capitalize on it when there is so much?</a:t>
            </a:r>
          </a:p>
          <a:p>
            <a:pPr lvl="0"/>
            <a:endParaRPr lang="en-US" dirty="0"/>
          </a:p>
          <a:p>
            <a:pPr lvl="0"/>
            <a:r>
              <a:rPr lang="en-US" dirty="0"/>
              <a:t>It's not just all about harvesting as much content as possible... The real value is in understanding and crunching this content to gain a deeper understanding of your audience and to therefore provide a more personalized and enjoyable experience. </a:t>
            </a:r>
          </a:p>
          <a:p>
            <a:pPr lvl="0"/>
            <a:endParaRPr lang="en-US" dirty="0"/>
          </a:p>
          <a:p>
            <a:pPr lvl="0"/>
            <a:r>
              <a:rPr lang="en-US" dirty="0"/>
              <a:t>And this is where out data analytics expertise comes in, with the insights that we've uncovered from this task, we can show you exactly how to take analytics to production at scale.</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4</a:t>
            </a:fld>
            <a:endParaRPr lang="cs-CZ"/>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31.03.2023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Talking about experience, we have a large data analytics practice at Accenture but we had a team of 3 people primarily focusing on this task. Andrew Fleming is our Chief Technical Architect and his expertise really helped to guide the team to produce high quality analysis.</a:t>
            </a:r>
          </a:p>
          <a:p>
            <a:pPr lvl="0"/>
            <a:endParaRPr lang="en-US" dirty="0"/>
          </a:p>
          <a:p>
            <a:pPr lvl="0"/>
            <a:r>
              <a:rPr lang="en-US" dirty="0"/>
              <a:t>Marcus </a:t>
            </a:r>
            <a:r>
              <a:rPr lang="en-US" dirty="0" err="1"/>
              <a:t>Rompton</a:t>
            </a:r>
            <a:r>
              <a:rPr lang="en-US" dirty="0"/>
              <a:t>, a senior principal has worked with the worlds biggest clients on solving their data problems and was heavily involved in the data engineering side of this project.</a:t>
            </a:r>
          </a:p>
          <a:p>
            <a:pPr lvl="0"/>
            <a:endParaRPr lang="en-US" dirty="0"/>
          </a:p>
          <a:p>
            <a:pPr lvl="0"/>
            <a:r>
              <a:rPr lang="en-US" dirty="0"/>
              <a:t>And finally myself, [Pratiksha Bhosale], who was solely responsible for taking leadership guidance and delivering high quality insights from the raw datasets and turning these into business decisions.</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5</a:t>
            </a:fld>
            <a:endParaRPr lang="cs-CZ"/>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31.03.2023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6</a:t>
            </a:fld>
            <a:endParaRPr lang="cs-CZ"/>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31.03.2023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From your data we found that you had a total of 16 unique categories of posts across your sample dataset. This includes things such as Food, Culture and Sport.</a:t>
            </a:r>
          </a:p>
          <a:p>
            <a:pPr lvl="0"/>
            <a:endParaRPr lang="en-US" dirty="0"/>
          </a:p>
          <a:p>
            <a:pPr lvl="0"/>
            <a:r>
              <a:rPr lang="en-US" dirty="0"/>
              <a:t>As well as this, there were 1897 reactions from just the animal category alone! People obviously really like animals!</a:t>
            </a:r>
          </a:p>
          <a:p>
            <a:pPr lvl="0"/>
            <a:endParaRPr lang="en-US" dirty="0"/>
          </a:p>
          <a:p>
            <a:pPr lvl="0"/>
            <a:r>
              <a:rPr lang="en-US" dirty="0"/>
              <a:t>And also the most common month for users to post within was January. This aligns with seasonal trends of social media users that feel the need to reconnect with people after calendar events such as Christmas.</a:t>
            </a:r>
          </a:p>
          <a:p>
            <a:pPr lvl="0"/>
            <a:endParaRPr lang="en-US" dirty="0"/>
          </a:p>
          <a:p>
            <a:pPr lvl="0"/>
            <a:r>
              <a:rPr lang="en-US" dirty="0"/>
              <a:t>But now, onto the main question... which is... what were the top 5 most popular categories of posts?</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7</a:t>
            </a:fld>
            <a:endParaRPr lang="cs-CZ"/>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31.03.2023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From our analysis, you can see that the top 5 most popular categories of posts were animals, science, healthy eating, technology and food in descending order.</a:t>
            </a:r>
          </a:p>
          <a:p>
            <a:pPr lvl="0"/>
            <a:endParaRPr lang="en-US" dirty="0"/>
          </a:p>
          <a:p>
            <a:pPr lvl="0"/>
            <a:r>
              <a:rPr lang="en-US" dirty="0"/>
              <a:t>Animals had an aggregate popularity score of around 74965. It is very interesting to see both food and healthy eating within the top 5, it really shows that food is a highly engaging content category. Healthy eating ranks slightly higher than food, so perhaps your user base may be skewed towards healthy eaters and health-conscious people.  </a:t>
            </a:r>
          </a:p>
          <a:p>
            <a:pPr lvl="0"/>
            <a:endParaRPr lang="en-US" dirty="0"/>
          </a:p>
          <a:p>
            <a:pPr lvl="0"/>
            <a:r>
              <a:rPr lang="en-US" dirty="0"/>
              <a:t>Finally, its also interesting to see science and technology too. This may suggest that people enjoy consuming factual content and snippets of content that they can learn something from.</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8</a:t>
            </a:fld>
            <a:endParaRPr lang="cs-CZ"/>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31.03.2023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Additionally, you can see from this chart the % split of popularity between the top 5 categories. There is not much difference between the share of each category, however, the difference between the 1st most popular, animals and the 2nd most popular, science, is the largest gap equal to 1.1%.</a:t>
            </a:r>
          </a:p>
          <a:p>
            <a:pPr lvl="0"/>
            <a:endParaRPr lang="en-US" dirty="0"/>
          </a:p>
          <a:p>
            <a:pPr lvl="0"/>
            <a:r>
              <a:rPr lang="en-US" dirty="0"/>
              <a:t>In business terms, this could suggest that the most popular category, animals, is tailing away from the rest of the categories and may continue to get more and more popular. To avoid an issue where 1 content category consumes the entire platform, it will be important for you to ensure that any algorithms used to govern the content on the platform gives a fair balance to the content categories.</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9</a:t>
            </a:fld>
            <a:endParaRPr lang="cs-CZ"/>
          </a:p>
        </p:txBody>
      </p:sp>
    </p:spTree>
    <p:extLst>
      <p:ext uri="{BB962C8B-B14F-4D97-AF65-F5344CB8AC3E}">
        <p14:creationId xmlns:p14="http://schemas.microsoft.com/office/powerpoint/2010/main" val="7847306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3/31/2023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3/31/2023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3/31/2023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3/31/2023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3/31/2023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3/31/2023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3/31/2023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3/31/2023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3/31/2023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3/31/2023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3/31/2023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3/31/2023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8.sv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21.jpeg"/><Relationship Id="rId4" Type="http://schemas.openxmlformats.org/officeDocument/2006/relationships/image" Target="../media/image18.svg"/></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23.sv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2.svg"/></Relationships>
</file>

<file path=ppt/slides/_rels/slide4.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5.png"/><Relationship Id="rId7"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6.svg"/><Relationship Id="rId9" Type="http://schemas.openxmlformats.org/officeDocument/2006/relationships/image" Target="../media/image13.jpe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6.jpe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5.jpeg"/><Relationship Id="rId5" Type="http://schemas.openxmlformats.org/officeDocument/2006/relationships/image" Target="../media/image14.jpeg"/><Relationship Id="rId4" Type="http://schemas.openxmlformats.org/officeDocument/2006/relationships/image" Target="../media/image8.sv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18.sv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9.JP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8.sv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20.JP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8.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sp>
        <p:nvSpPr>
          <p:cNvPr id="2" name="AutoShape 2"/>
          <p:cNvSpPr/>
          <p:nvPr/>
        </p:nvSpPr>
        <p:spPr>
          <a:xfrm>
            <a:off x="16394731" y="0"/>
            <a:ext cx="1893269" cy="10287000"/>
          </a:xfrm>
          <a:prstGeom prst="rect">
            <a:avLst/>
          </a:prstGeom>
          <a:solidFill>
            <a:srgbClr val="FFFFFF"/>
          </a:solidFill>
        </p:spPr>
      </p:sp>
      <p:grpSp>
        <p:nvGrpSpPr>
          <p:cNvPr id="3" name="Group 3"/>
          <p:cNvGrpSpPr/>
          <p:nvPr/>
        </p:nvGrpSpPr>
        <p:grpSpPr>
          <a:xfrm>
            <a:off x="6545735" y="406153"/>
            <a:ext cx="10042534" cy="9474693"/>
            <a:chOff x="0" y="0"/>
            <a:chExt cx="13390046" cy="12632924"/>
          </a:xfrm>
        </p:grpSpPr>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0"/>
              <a:ext cx="3005065" cy="2794710"/>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3279405"/>
              <a:ext cx="3005065" cy="2794710"/>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6558809"/>
              <a:ext cx="3005065" cy="2794710"/>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9838214"/>
              <a:ext cx="3005065" cy="2794710"/>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0"/>
              <a:ext cx="3005065" cy="2794710"/>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3279405"/>
              <a:ext cx="3005065" cy="2794710"/>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6558809"/>
              <a:ext cx="3005065" cy="2794710"/>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9838214"/>
              <a:ext cx="3005065" cy="2794710"/>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3005065" cy="2794710"/>
            </a:xfrm>
            <a:prstGeom prst="rect">
              <a:avLst/>
            </a:prstGeom>
          </p:spPr>
        </p:pic>
        <p:pic>
          <p:nvPicPr>
            <p:cNvPr id="13" name="Picture 1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279405"/>
              <a:ext cx="3005065" cy="2794710"/>
            </a:xfrm>
            <a:prstGeom prst="rect">
              <a:avLst/>
            </a:prstGeom>
          </p:spPr>
        </p:pic>
        <p:pic>
          <p:nvPicPr>
            <p:cNvPr id="14" name="Picture 1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558809"/>
              <a:ext cx="3005065" cy="2794710"/>
            </a:xfrm>
            <a:prstGeom prst="rect">
              <a:avLst/>
            </a:prstGeom>
          </p:spPr>
        </p:pic>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838214"/>
              <a:ext cx="3005065" cy="2794710"/>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0"/>
              <a:ext cx="3005065" cy="2794710"/>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3279405"/>
              <a:ext cx="3005065" cy="2794710"/>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6558809"/>
              <a:ext cx="3005065" cy="2794710"/>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9838214"/>
              <a:ext cx="3005065" cy="2794710"/>
            </a:xfrm>
            <a:prstGeom prst="rect">
              <a:avLst/>
            </a:prstGeom>
          </p:spPr>
        </p:pic>
      </p:grpSp>
      <p:grpSp>
        <p:nvGrpSpPr>
          <p:cNvPr id="20" name="Group 20"/>
          <p:cNvGrpSpPr/>
          <p:nvPr/>
        </p:nvGrpSpPr>
        <p:grpSpPr>
          <a:xfrm>
            <a:off x="1104900" y="824285"/>
            <a:ext cx="8750843" cy="8318192"/>
            <a:chOff x="0" y="0"/>
            <a:chExt cx="11667791" cy="11090922"/>
          </a:xfrm>
        </p:grpSpPr>
        <p:grpSp>
          <p:nvGrpSpPr>
            <p:cNvPr id="21" name="Group 21"/>
            <p:cNvGrpSpPr>
              <a:grpSpLocks noChangeAspect="1"/>
            </p:cNvGrpSpPr>
            <p:nvPr/>
          </p:nvGrpSpPr>
          <p:grpSpPr>
            <a:xfrm>
              <a:off x="1931835" y="1354967"/>
              <a:ext cx="9735956" cy="9735956"/>
              <a:chOff x="0" y="0"/>
              <a:chExt cx="6350000" cy="6350000"/>
            </a:xfrm>
          </p:grpSpPr>
          <p:sp>
            <p:nvSpPr>
              <p:cNvPr id="22" name="Freeform 2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txBody>
              <a:bodyPr/>
              <a:lstStyle/>
              <a:p>
                <a:endParaRPr lang="en-AU" dirty="0"/>
              </a:p>
            </p:txBody>
          </p:sp>
        </p:grpSp>
        <p:pic>
          <p:nvPicPr>
            <p:cNvPr id="23" name="Picture 2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96140" y="376277"/>
              <a:ext cx="9735956" cy="9756713"/>
            </a:xfrm>
            <a:prstGeom prst="rect">
              <a:avLst/>
            </a:prstGeom>
          </p:spPr>
        </p:pic>
      </p:grpSp>
      <p:sp>
        <p:nvSpPr>
          <p:cNvPr id="24" name="TextBox 24"/>
          <p:cNvSpPr txBox="1"/>
          <p:nvPr/>
        </p:nvSpPr>
        <p:spPr>
          <a:xfrm>
            <a:off x="2067008" y="3305349"/>
            <a:ext cx="5728365" cy="2708434"/>
          </a:xfrm>
          <a:prstGeom prst="rect">
            <a:avLst/>
          </a:prstGeom>
        </p:spPr>
        <p:txBody>
          <a:bodyPr wrap="square" lIns="0" tIns="0" rIns="0" bIns="0" rtlCol="0" anchor="t">
            <a:spAutoFit/>
          </a:bodyPr>
          <a:lstStyle/>
          <a:p>
            <a:pPr algn="ctr"/>
            <a:r>
              <a:rPr lang="en-IN" sz="8800" dirty="0">
                <a:latin typeface="Trebuchet MS" panose="020B0603020202020204" pitchFamily="34" charset="0"/>
              </a:rPr>
              <a:t>Data</a:t>
            </a:r>
          </a:p>
          <a:p>
            <a:pPr algn="ctr"/>
            <a:r>
              <a:rPr lang="en-IN" sz="8800" dirty="0">
                <a:latin typeface="Trebuchet MS" panose="020B0603020202020204" pitchFamily="34" charset="0"/>
              </a:rPr>
              <a:t>Analysis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0143618" y="5003701"/>
            <a:ext cx="942466" cy="279598"/>
          </a:xfrm>
          <a:prstGeom prst="rect">
            <a:avLst/>
          </a:prstGeom>
        </p:spPr>
      </p:pic>
      <p:pic>
        <p:nvPicPr>
          <p:cNvPr id="3" name="Picture 3"/>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0143618" y="2227332"/>
            <a:ext cx="942466" cy="279598"/>
          </a:xfrm>
          <a:prstGeom prst="rect">
            <a:avLst/>
          </a:prstGeom>
        </p:spPr>
      </p:pic>
      <p:pic>
        <p:nvPicPr>
          <p:cNvPr id="4" name="Picture 4"/>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0143618" y="7780070"/>
            <a:ext cx="942466" cy="279598"/>
          </a:xfrm>
          <a:prstGeom prst="rect">
            <a:avLst/>
          </a:prstGeom>
        </p:spPr>
      </p:pic>
      <p:pic>
        <p:nvPicPr>
          <p:cNvPr id="5" name="Picture 5"/>
          <p:cNvPicPr>
            <a:picLocks noChangeAspect="1"/>
          </p:cNvPicPr>
          <p:nvPr/>
        </p:nvPicPr>
        <p:blipFill>
          <a:blip r:embed="rId5"/>
          <a:srcRect l="4069" t="1617" r="4069" b="1617"/>
          <a:stretch>
            <a:fillRect/>
          </a:stretch>
        </p:blipFill>
        <p:spPr>
          <a:xfrm>
            <a:off x="5438298" y="1161805"/>
            <a:ext cx="5036754" cy="7963390"/>
          </a:xfrm>
          <a:prstGeom prst="rect">
            <a:avLst/>
          </a:prstGeom>
        </p:spPr>
      </p:pic>
      <p:sp>
        <p:nvSpPr>
          <p:cNvPr id="6" name="TextBox 6"/>
          <p:cNvSpPr txBox="1"/>
          <p:nvPr/>
        </p:nvSpPr>
        <p:spPr>
          <a:xfrm>
            <a:off x="457200" y="4539600"/>
            <a:ext cx="4703553" cy="1135311"/>
          </a:xfrm>
          <a:prstGeom prst="rect">
            <a:avLst/>
          </a:prstGeom>
        </p:spPr>
        <p:txBody>
          <a:bodyPr wrap="square" lIns="0" tIns="0" rIns="0" bIns="0" rtlCol="0" anchor="t">
            <a:spAutoFit/>
          </a:bodyPr>
          <a:lstStyle/>
          <a:p>
            <a:pPr>
              <a:lnSpc>
                <a:spcPts val="9600"/>
              </a:lnSpc>
            </a:pPr>
            <a:r>
              <a:rPr lang="en-US" sz="7200" spc="-80" dirty="0">
                <a:solidFill>
                  <a:srgbClr val="000000"/>
                </a:solidFill>
                <a:latin typeface="Trebuchet MS" panose="020B0603020202020204" pitchFamily="34" charset="0"/>
              </a:rPr>
              <a:t>Summary</a:t>
            </a:r>
          </a:p>
        </p:txBody>
      </p:sp>
      <p:grpSp>
        <p:nvGrpSpPr>
          <p:cNvPr id="7" name="Group 7"/>
          <p:cNvGrpSpPr/>
          <p:nvPr/>
        </p:nvGrpSpPr>
        <p:grpSpPr>
          <a:xfrm>
            <a:off x="327032" y="9481425"/>
            <a:ext cx="9711338" cy="2017079"/>
            <a:chOff x="0" y="0"/>
            <a:chExt cx="12948451" cy="2689439"/>
          </a:xfrm>
        </p:grpSpPr>
        <p:pic>
          <p:nvPicPr>
            <p:cNvPr id="8" name="Picture 8"/>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0056582" y="0"/>
              <a:ext cx="2891870" cy="2689439"/>
            </a:xfrm>
            <a:prstGeom prst="rect">
              <a:avLst/>
            </a:prstGeom>
          </p:spPr>
        </p:pic>
        <p:pic>
          <p:nvPicPr>
            <p:cNvPr id="9" name="Picture 9"/>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704388" y="0"/>
              <a:ext cx="2891870" cy="2689439"/>
            </a:xfrm>
            <a:prstGeom prst="rect">
              <a:avLst/>
            </a:prstGeom>
          </p:spPr>
        </p:pic>
        <p:pic>
          <p:nvPicPr>
            <p:cNvPr id="10" name="Picture 10"/>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3352194" y="0"/>
              <a:ext cx="2891870" cy="2689439"/>
            </a:xfrm>
            <a:prstGeom prst="rect">
              <a:avLst/>
            </a:prstGeom>
          </p:spPr>
        </p:pic>
        <p:pic>
          <p:nvPicPr>
            <p:cNvPr id="11" name="Picture 11"/>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0"/>
              <a:ext cx="2891870" cy="2689439"/>
            </a:xfrm>
            <a:prstGeom prst="rect">
              <a:avLst/>
            </a:prstGeom>
          </p:spPr>
        </p:pic>
      </p:grpSp>
      <p:grpSp>
        <p:nvGrpSpPr>
          <p:cNvPr id="12" name="Group 12"/>
          <p:cNvGrpSpPr/>
          <p:nvPr/>
        </p:nvGrpSpPr>
        <p:grpSpPr>
          <a:xfrm>
            <a:off x="327032" y="-1179605"/>
            <a:ext cx="9711338" cy="2017079"/>
            <a:chOff x="0" y="0"/>
            <a:chExt cx="12948451" cy="2689439"/>
          </a:xfrm>
        </p:grpSpPr>
        <p:pic>
          <p:nvPicPr>
            <p:cNvPr id="13" name="Picture 13"/>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0056582" y="0"/>
              <a:ext cx="2891870" cy="2689439"/>
            </a:xfrm>
            <a:prstGeom prst="rect">
              <a:avLst/>
            </a:prstGeom>
          </p:spPr>
        </p:pic>
        <p:pic>
          <p:nvPicPr>
            <p:cNvPr id="14" name="Picture 14"/>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704388" y="0"/>
              <a:ext cx="2891870" cy="2689439"/>
            </a:xfrm>
            <a:prstGeom prst="rect">
              <a:avLst/>
            </a:prstGeom>
          </p:spPr>
        </p:pic>
        <p:pic>
          <p:nvPicPr>
            <p:cNvPr id="15" name="Picture 15"/>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3352194" y="0"/>
              <a:ext cx="2891870" cy="2689439"/>
            </a:xfrm>
            <a:prstGeom prst="rect">
              <a:avLst/>
            </a:prstGeom>
          </p:spPr>
        </p:pic>
        <p:pic>
          <p:nvPicPr>
            <p:cNvPr id="16" name="Picture 16"/>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0"/>
              <a:ext cx="2891870" cy="2689439"/>
            </a:xfrm>
            <a:prstGeom prst="rect">
              <a:avLst/>
            </a:prstGeom>
          </p:spPr>
        </p:pic>
      </p:grpSp>
      <p:grpSp>
        <p:nvGrpSpPr>
          <p:cNvPr id="20" name="Group 11">
            <a:extLst>
              <a:ext uri="{FF2B5EF4-FFF2-40B4-BE49-F238E27FC236}">
                <a16:creationId xmlns:a16="http://schemas.microsoft.com/office/drawing/2014/main" id="{C00ABEC5-EF3F-4E3E-827E-EB1F2EF17C0D}"/>
              </a:ext>
            </a:extLst>
          </p:cNvPr>
          <p:cNvGrpSpPr/>
          <p:nvPr/>
        </p:nvGrpSpPr>
        <p:grpSpPr>
          <a:xfrm>
            <a:off x="11581833" y="1580430"/>
            <a:ext cx="5677467" cy="867617"/>
            <a:chOff x="0" y="-47625"/>
            <a:chExt cx="7569956" cy="1156823"/>
          </a:xfrm>
        </p:grpSpPr>
        <p:sp>
          <p:nvSpPr>
            <p:cNvPr id="21" name="TextBox 12">
              <a:extLst>
                <a:ext uri="{FF2B5EF4-FFF2-40B4-BE49-F238E27FC236}">
                  <a16:creationId xmlns:a16="http://schemas.microsoft.com/office/drawing/2014/main" id="{19A1BE45-8301-44C6-A0D0-F8FDA800622F}"/>
                </a:ext>
              </a:extLst>
            </p:cNvPr>
            <p:cNvSpPr txBox="1"/>
            <p:nvPr/>
          </p:nvSpPr>
          <p:spPr>
            <a:xfrm>
              <a:off x="0" y="691990"/>
              <a:ext cx="7569956" cy="417208"/>
            </a:xfrm>
            <a:prstGeom prst="rect">
              <a:avLst/>
            </a:prstGeom>
          </p:spPr>
          <p:txBody>
            <a:bodyPr lIns="0" tIns="0" rIns="0" bIns="0" rtlCol="0" anchor="t">
              <a:spAutoFit/>
            </a:bodyPr>
            <a:lstStyle/>
            <a:p>
              <a:pPr>
                <a:lnSpc>
                  <a:spcPts val="2660"/>
                </a:lnSpc>
              </a:pPr>
              <a:endParaRPr lang="en-US" sz="1900" spc="-19" dirty="0">
                <a:solidFill>
                  <a:srgbClr val="000000"/>
                </a:solidFill>
                <a:latin typeface="Graphik Regular" panose="020B0503030202060203" pitchFamily="34" charset="0"/>
              </a:endParaRPr>
            </a:p>
          </p:txBody>
        </p:sp>
        <p:sp>
          <p:nvSpPr>
            <p:cNvPr id="22" name="TextBox 13">
              <a:extLst>
                <a:ext uri="{FF2B5EF4-FFF2-40B4-BE49-F238E27FC236}">
                  <a16:creationId xmlns:a16="http://schemas.microsoft.com/office/drawing/2014/main" id="{3DAE5247-0244-4123-A713-8D8809E80C70}"/>
                </a:ext>
              </a:extLst>
            </p:cNvPr>
            <p:cNvSpPr txBox="1"/>
            <p:nvPr/>
          </p:nvSpPr>
          <p:spPr>
            <a:xfrm>
              <a:off x="0" y="-47625"/>
              <a:ext cx="7569956" cy="451705"/>
            </a:xfrm>
            <a:prstGeom prst="rect">
              <a:avLst/>
            </a:prstGeom>
          </p:spPr>
          <p:txBody>
            <a:bodyPr lIns="0" tIns="0" rIns="0" bIns="0" rtlCol="0" anchor="t">
              <a:spAutoFit/>
            </a:bodyPr>
            <a:lstStyle/>
            <a:p>
              <a:pPr>
                <a:lnSpc>
                  <a:spcPts val="2940"/>
                </a:lnSpc>
              </a:pPr>
              <a:endParaRPr lang="en-US" sz="2100" spc="-21" dirty="0">
                <a:solidFill>
                  <a:srgbClr val="000000"/>
                </a:solidFill>
                <a:latin typeface="Graphik Regular" panose="020B0503030202060203" pitchFamily="34" charset="0"/>
              </a:endParaRPr>
            </a:p>
          </p:txBody>
        </p:sp>
      </p:grpSp>
      <p:grpSp>
        <p:nvGrpSpPr>
          <p:cNvPr id="23" name="Group 14">
            <a:extLst>
              <a:ext uri="{FF2B5EF4-FFF2-40B4-BE49-F238E27FC236}">
                <a16:creationId xmlns:a16="http://schemas.microsoft.com/office/drawing/2014/main" id="{F49CBA38-C879-499F-B0F5-691188949921}"/>
              </a:ext>
            </a:extLst>
          </p:cNvPr>
          <p:cNvGrpSpPr/>
          <p:nvPr/>
        </p:nvGrpSpPr>
        <p:grpSpPr>
          <a:xfrm>
            <a:off x="11581833" y="6964868"/>
            <a:ext cx="5677467" cy="867617"/>
            <a:chOff x="0" y="-47625"/>
            <a:chExt cx="7569956" cy="1156823"/>
          </a:xfrm>
        </p:grpSpPr>
        <p:sp>
          <p:nvSpPr>
            <p:cNvPr id="24" name="TextBox 15">
              <a:extLst>
                <a:ext uri="{FF2B5EF4-FFF2-40B4-BE49-F238E27FC236}">
                  <a16:creationId xmlns:a16="http://schemas.microsoft.com/office/drawing/2014/main" id="{3A90234A-916B-4C29-ACF1-11F97E8C2563}"/>
                </a:ext>
              </a:extLst>
            </p:cNvPr>
            <p:cNvSpPr txBox="1"/>
            <p:nvPr/>
          </p:nvSpPr>
          <p:spPr>
            <a:xfrm>
              <a:off x="0" y="691990"/>
              <a:ext cx="7569956" cy="417208"/>
            </a:xfrm>
            <a:prstGeom prst="rect">
              <a:avLst/>
            </a:prstGeom>
          </p:spPr>
          <p:txBody>
            <a:bodyPr lIns="0" tIns="0" rIns="0" bIns="0" rtlCol="0" anchor="t">
              <a:spAutoFit/>
            </a:bodyPr>
            <a:lstStyle/>
            <a:p>
              <a:pPr>
                <a:lnSpc>
                  <a:spcPts val="2660"/>
                </a:lnSpc>
              </a:pPr>
              <a:endParaRPr lang="en-US" sz="1900" spc="-19" dirty="0">
                <a:solidFill>
                  <a:srgbClr val="000000"/>
                </a:solidFill>
                <a:latin typeface="Graphik Regular" panose="020B0503030202060203" pitchFamily="34" charset="0"/>
              </a:endParaRPr>
            </a:p>
          </p:txBody>
        </p:sp>
        <p:sp>
          <p:nvSpPr>
            <p:cNvPr id="25" name="TextBox 16">
              <a:extLst>
                <a:ext uri="{FF2B5EF4-FFF2-40B4-BE49-F238E27FC236}">
                  <a16:creationId xmlns:a16="http://schemas.microsoft.com/office/drawing/2014/main" id="{E1CF9388-A25B-45EF-AAD4-73FE2BA72053}"/>
                </a:ext>
              </a:extLst>
            </p:cNvPr>
            <p:cNvSpPr txBox="1"/>
            <p:nvPr/>
          </p:nvSpPr>
          <p:spPr>
            <a:xfrm>
              <a:off x="0" y="-47625"/>
              <a:ext cx="7569956" cy="451705"/>
            </a:xfrm>
            <a:prstGeom prst="rect">
              <a:avLst/>
            </a:prstGeom>
          </p:spPr>
          <p:txBody>
            <a:bodyPr lIns="0" tIns="0" rIns="0" bIns="0" rtlCol="0" anchor="t">
              <a:spAutoFit/>
            </a:bodyPr>
            <a:lstStyle/>
            <a:p>
              <a:pPr>
                <a:lnSpc>
                  <a:spcPts val="2940"/>
                </a:lnSpc>
              </a:pPr>
              <a:endParaRPr lang="en-US" sz="2100" spc="-21" dirty="0">
                <a:solidFill>
                  <a:srgbClr val="000000"/>
                </a:solidFill>
                <a:latin typeface="Graphik Regular" panose="020B0503030202060203" pitchFamily="34" charset="0"/>
              </a:endParaRPr>
            </a:p>
          </p:txBody>
        </p:sp>
      </p:grpSp>
      <p:sp>
        <p:nvSpPr>
          <p:cNvPr id="17" name="Rectangle 16">
            <a:extLst>
              <a:ext uri="{FF2B5EF4-FFF2-40B4-BE49-F238E27FC236}">
                <a16:creationId xmlns:a16="http://schemas.microsoft.com/office/drawing/2014/main" id="{328F4F99-7773-4256-BB98-B17537736D3F}"/>
              </a:ext>
            </a:extLst>
          </p:cNvPr>
          <p:cNvSpPr/>
          <p:nvPr/>
        </p:nvSpPr>
        <p:spPr>
          <a:xfrm>
            <a:off x="11563545" y="1797925"/>
            <a:ext cx="5036753" cy="1938992"/>
          </a:xfrm>
          <a:prstGeom prst="rect">
            <a:avLst/>
          </a:prstGeom>
        </p:spPr>
        <p:txBody>
          <a:bodyPr wrap="square">
            <a:spAutoFit/>
          </a:bodyPr>
          <a:lstStyle/>
          <a:p>
            <a:r>
              <a:rPr lang="en-US" sz="2000" b="1" spc="-19" dirty="0">
                <a:latin typeface="Gadugi" panose="020B0502040204020203" pitchFamily="34" charset="0"/>
                <a:ea typeface="Gadugi" panose="020B0502040204020203" pitchFamily="34" charset="0"/>
              </a:rPr>
              <a:t>Analysis</a:t>
            </a:r>
          </a:p>
          <a:p>
            <a:endParaRPr lang="en-US" sz="2000" spc="-19" dirty="0">
              <a:latin typeface="Gadugi" panose="020B0502040204020203" pitchFamily="34" charset="0"/>
              <a:ea typeface="Gadugi" panose="020B0502040204020203" pitchFamily="34" charset="0"/>
            </a:endParaRPr>
          </a:p>
          <a:p>
            <a:r>
              <a:rPr lang="en-US" sz="2000" spc="-19" dirty="0">
                <a:latin typeface="Gadugi" panose="020B0502040204020203" pitchFamily="34" charset="0"/>
                <a:ea typeface="Gadugi" panose="020B0502040204020203" pitchFamily="34" charset="0"/>
              </a:rPr>
              <a:t>Animals and science are the two most popular categories of content, showing that people enjoy "real-life" and "factual" content the most</a:t>
            </a:r>
            <a:endParaRPr lang="en-IN" sz="2000" dirty="0"/>
          </a:p>
        </p:txBody>
      </p:sp>
      <p:sp>
        <p:nvSpPr>
          <p:cNvPr id="18" name="Rectangle 17">
            <a:extLst>
              <a:ext uri="{FF2B5EF4-FFF2-40B4-BE49-F238E27FC236}">
                <a16:creationId xmlns:a16="http://schemas.microsoft.com/office/drawing/2014/main" id="{B07703F1-B69C-4302-835E-0CAAE670B9C8}"/>
              </a:ext>
            </a:extLst>
          </p:cNvPr>
          <p:cNvSpPr/>
          <p:nvPr/>
        </p:nvSpPr>
        <p:spPr>
          <a:xfrm>
            <a:off x="11563545" y="4373848"/>
            <a:ext cx="5677467" cy="2481770"/>
          </a:xfrm>
          <a:prstGeom prst="rect">
            <a:avLst/>
          </a:prstGeom>
        </p:spPr>
        <p:txBody>
          <a:bodyPr wrap="square">
            <a:spAutoFit/>
          </a:bodyPr>
          <a:lstStyle/>
          <a:p>
            <a:pPr>
              <a:lnSpc>
                <a:spcPts val="2660"/>
              </a:lnSpc>
            </a:pPr>
            <a:r>
              <a:rPr lang="en-US" sz="2000" b="1" spc="-19" dirty="0">
                <a:latin typeface="Gadugi" panose="020B0502040204020203" pitchFamily="34" charset="0"/>
                <a:ea typeface="Gadugi" panose="020B0502040204020203" pitchFamily="34" charset="0"/>
              </a:rPr>
              <a:t>Insights</a:t>
            </a:r>
          </a:p>
          <a:p>
            <a:pPr>
              <a:lnSpc>
                <a:spcPts val="2660"/>
              </a:lnSpc>
            </a:pPr>
            <a:endParaRPr lang="en-US" spc="-19" dirty="0">
              <a:latin typeface="Gadugi" panose="020B0502040204020203" pitchFamily="34" charset="0"/>
              <a:ea typeface="Gadugi" panose="020B0502040204020203" pitchFamily="34" charset="0"/>
            </a:endParaRPr>
          </a:p>
          <a:p>
            <a:pPr>
              <a:lnSpc>
                <a:spcPts val="2660"/>
              </a:lnSpc>
            </a:pPr>
            <a:r>
              <a:rPr lang="en-US" spc="-19" dirty="0">
                <a:latin typeface="Gadugi" panose="020B0502040204020203" pitchFamily="34" charset="0"/>
                <a:ea typeface="Gadugi" panose="020B0502040204020203" pitchFamily="34" charset="0"/>
              </a:rPr>
              <a:t>Food is a common theme with the top 5 categories with "Healthy Eating" ranking the highest. This may give an indication to the audience within your user base. You could use this insight to create a campaign and work with healthy eating brands to boost user engagement.</a:t>
            </a:r>
          </a:p>
        </p:txBody>
      </p:sp>
      <p:sp>
        <p:nvSpPr>
          <p:cNvPr id="19" name="Rectangle 18">
            <a:extLst>
              <a:ext uri="{FF2B5EF4-FFF2-40B4-BE49-F238E27FC236}">
                <a16:creationId xmlns:a16="http://schemas.microsoft.com/office/drawing/2014/main" id="{BEE04B3F-FA37-40EC-A5A5-CCB42D3BCC94}"/>
              </a:ext>
            </a:extLst>
          </p:cNvPr>
          <p:cNvSpPr/>
          <p:nvPr/>
        </p:nvSpPr>
        <p:spPr>
          <a:xfrm>
            <a:off x="11430194" y="7589813"/>
            <a:ext cx="5944168" cy="2135521"/>
          </a:xfrm>
          <a:prstGeom prst="rect">
            <a:avLst/>
          </a:prstGeom>
        </p:spPr>
        <p:txBody>
          <a:bodyPr wrap="square">
            <a:spAutoFit/>
          </a:bodyPr>
          <a:lstStyle/>
          <a:p>
            <a:pPr>
              <a:lnSpc>
                <a:spcPts val="2660"/>
              </a:lnSpc>
            </a:pPr>
            <a:r>
              <a:rPr lang="en-US" sz="2000" b="1" spc="-19" dirty="0">
                <a:latin typeface="Gadugi" panose="020B0502040204020203" pitchFamily="34" charset="0"/>
                <a:ea typeface="Gadugi" panose="020B0502040204020203" pitchFamily="34" charset="0"/>
              </a:rPr>
              <a:t>Next Steps</a:t>
            </a:r>
          </a:p>
          <a:p>
            <a:pPr>
              <a:lnSpc>
                <a:spcPts val="2660"/>
              </a:lnSpc>
            </a:pPr>
            <a:endParaRPr lang="en-US" spc="-19" dirty="0">
              <a:latin typeface="Gadugi" panose="020B0502040204020203" pitchFamily="34" charset="0"/>
              <a:ea typeface="Gadugi" panose="020B0502040204020203" pitchFamily="34" charset="0"/>
            </a:endParaRPr>
          </a:p>
          <a:p>
            <a:pPr>
              <a:lnSpc>
                <a:spcPts val="2660"/>
              </a:lnSpc>
            </a:pPr>
            <a:r>
              <a:rPr lang="en-US" spc="-19" dirty="0">
                <a:latin typeface="Gadugi" panose="020B0502040204020203" pitchFamily="34" charset="0"/>
                <a:ea typeface="Gadugi" panose="020B0502040204020203" pitchFamily="34" charset="0"/>
              </a:rPr>
              <a:t>This ad-hoc analysis is insightful, but it's time to take this analysis into large scale production for real-time understanding of your business. We can show you how to do this.   </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sp>
        <p:nvSpPr>
          <p:cNvPr id="2" name="TextBox 2"/>
          <p:cNvSpPr txBox="1"/>
          <p:nvPr/>
        </p:nvSpPr>
        <p:spPr>
          <a:xfrm>
            <a:off x="6095999" y="5552246"/>
            <a:ext cx="4711651" cy="434221"/>
          </a:xfrm>
          <a:prstGeom prst="rect">
            <a:avLst/>
          </a:prstGeom>
        </p:spPr>
        <p:txBody>
          <a:bodyPr wrap="square" lIns="0" tIns="0" rIns="0" bIns="0" rtlCol="0" anchor="t">
            <a:spAutoFit/>
          </a:bodyPr>
          <a:lstStyle/>
          <a:p>
            <a:pPr>
              <a:lnSpc>
                <a:spcPts val="3640"/>
              </a:lnSpc>
            </a:pPr>
            <a:r>
              <a:rPr lang="en-US" sz="2600" spc="-26" dirty="0">
                <a:solidFill>
                  <a:srgbClr val="FFFFFF"/>
                </a:solidFill>
                <a:latin typeface="Trebuchet MS" panose="020B0603020202020204" pitchFamily="34" charset="0"/>
              </a:rPr>
              <a:t>ANY QUESTIONS?</a:t>
            </a:r>
          </a:p>
        </p:txBody>
      </p:sp>
      <p:grpSp>
        <p:nvGrpSpPr>
          <p:cNvPr id="3" name="Group 3"/>
          <p:cNvGrpSpPr/>
          <p:nvPr/>
        </p:nvGrpSpPr>
        <p:grpSpPr>
          <a:xfrm>
            <a:off x="728428" y="3599225"/>
            <a:ext cx="3546595" cy="3371248"/>
            <a:chOff x="0" y="0"/>
            <a:chExt cx="4728794" cy="4494997"/>
          </a:xfrm>
        </p:grpSpPr>
        <p:grpSp>
          <p:nvGrpSpPr>
            <p:cNvPr id="4" name="Group 4"/>
            <p:cNvGrpSpPr>
              <a:grpSpLocks noChangeAspect="1"/>
            </p:cNvGrpSpPr>
            <p:nvPr/>
          </p:nvGrpSpPr>
          <p:grpSpPr>
            <a:xfrm>
              <a:off x="782946" y="549149"/>
              <a:ext cx="3945848" cy="3945848"/>
              <a:chOff x="0" y="0"/>
              <a:chExt cx="6350000" cy="6350000"/>
            </a:xfrm>
          </p:grpSpPr>
          <p:sp>
            <p:nvSpPr>
              <p:cNvPr id="5" name="Freeform 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chemeClr val="bg1"/>
              </a:solidFill>
            </p:spPr>
          </p:sp>
        </p:grpSp>
        <p:pic>
          <p:nvPicPr>
            <p:cNvPr id="6" name="Picture 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rot="-5115457">
              <a:off x="160550" y="152500"/>
              <a:ext cx="3945848" cy="3954260"/>
            </a:xfrm>
            <a:prstGeom prst="rect">
              <a:avLst/>
            </a:prstGeom>
          </p:spPr>
        </p:pic>
      </p:grpSp>
      <p:sp>
        <p:nvSpPr>
          <p:cNvPr id="7" name="TextBox 7"/>
          <p:cNvSpPr txBox="1"/>
          <p:nvPr/>
        </p:nvSpPr>
        <p:spPr>
          <a:xfrm>
            <a:off x="4669076" y="4178375"/>
            <a:ext cx="5729829" cy="1135311"/>
          </a:xfrm>
          <a:prstGeom prst="rect">
            <a:avLst/>
          </a:prstGeom>
        </p:spPr>
        <p:txBody>
          <a:bodyPr lIns="0" tIns="0" rIns="0" bIns="0" rtlCol="0" anchor="t">
            <a:spAutoFit/>
          </a:bodyPr>
          <a:lstStyle/>
          <a:p>
            <a:pPr algn="r">
              <a:lnSpc>
                <a:spcPts val="9600"/>
              </a:lnSpc>
            </a:pPr>
            <a:r>
              <a:rPr lang="en-US" sz="7200" spc="-80" dirty="0">
                <a:solidFill>
                  <a:srgbClr val="FFFFFF"/>
                </a:solidFill>
                <a:latin typeface="Trebuchet MS" panose="020B0603020202020204" pitchFamily="34" charset="0"/>
              </a:rPr>
              <a:t>Thank you!</a:t>
            </a:r>
          </a:p>
        </p:txBody>
      </p:sp>
      <p:grpSp>
        <p:nvGrpSpPr>
          <p:cNvPr id="8" name="Group 8"/>
          <p:cNvGrpSpPr/>
          <p:nvPr/>
        </p:nvGrpSpPr>
        <p:grpSpPr>
          <a:xfrm>
            <a:off x="517113" y="-1140306"/>
            <a:ext cx="17253775" cy="2017079"/>
            <a:chOff x="0" y="0"/>
            <a:chExt cx="23005033" cy="2689439"/>
          </a:xfrm>
        </p:grpSpPr>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0"/>
              <a:ext cx="2891870" cy="2689439"/>
            </a:xfrm>
            <a:prstGeom prst="rect">
              <a:avLst/>
            </a:prstGeom>
          </p:spPr>
        </p:pic>
        <p:pic>
          <p:nvPicPr>
            <p:cNvPr id="10" name="Picture 1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0"/>
              <a:ext cx="2891870" cy="2689439"/>
            </a:xfrm>
            <a:prstGeom prst="rect">
              <a:avLst/>
            </a:prstGeom>
          </p:spPr>
        </p:pic>
        <p:pic>
          <p:nvPicPr>
            <p:cNvPr id="11" name="Picture 1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0"/>
              <a:ext cx="2891870" cy="2689439"/>
            </a:xfrm>
            <a:prstGeom prst="rect">
              <a:avLst/>
            </a:prstGeom>
          </p:spPr>
        </p:pic>
        <p:pic>
          <p:nvPicPr>
            <p:cNvPr id="12" name="Picture 12"/>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0"/>
              <a:ext cx="2891870" cy="2689439"/>
            </a:xfrm>
            <a:prstGeom prst="rect">
              <a:avLst/>
            </a:prstGeom>
          </p:spPr>
        </p:pic>
        <p:pic>
          <p:nvPicPr>
            <p:cNvPr id="13" name="Picture 13"/>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0"/>
              <a:ext cx="2891870" cy="2689439"/>
            </a:xfrm>
            <a:prstGeom prst="rect">
              <a:avLst/>
            </a:prstGeom>
          </p:spPr>
        </p:pic>
        <p:pic>
          <p:nvPicPr>
            <p:cNvPr id="14" name="Picture 14"/>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0"/>
              <a:ext cx="2891870" cy="2689439"/>
            </a:xfrm>
            <a:prstGeom prst="rect">
              <a:avLst/>
            </a:prstGeom>
          </p:spPr>
        </p:pic>
        <p:pic>
          <p:nvPicPr>
            <p:cNvPr id="15" name="Picture 15"/>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891870" cy="2689439"/>
            </a:xfrm>
            <a:prstGeom prst="rect">
              <a:avLst/>
            </a:prstGeom>
          </p:spPr>
        </p:pic>
      </p:grpSp>
      <p:grpSp>
        <p:nvGrpSpPr>
          <p:cNvPr id="16" name="Group 16"/>
          <p:cNvGrpSpPr/>
          <p:nvPr/>
        </p:nvGrpSpPr>
        <p:grpSpPr>
          <a:xfrm>
            <a:off x="517113" y="9394369"/>
            <a:ext cx="17253775" cy="2017079"/>
            <a:chOff x="0" y="0"/>
            <a:chExt cx="23005033" cy="2689439"/>
          </a:xfrm>
        </p:grpSpPr>
        <p:pic>
          <p:nvPicPr>
            <p:cNvPr id="17" name="Picture 17"/>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0"/>
              <a:ext cx="2891870" cy="2689439"/>
            </a:xfrm>
            <a:prstGeom prst="rect">
              <a:avLst/>
            </a:prstGeom>
          </p:spPr>
        </p:pic>
        <p:pic>
          <p:nvPicPr>
            <p:cNvPr id="18" name="Picture 1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0"/>
              <a:ext cx="2891870" cy="2689439"/>
            </a:xfrm>
            <a:prstGeom prst="rect">
              <a:avLst/>
            </a:prstGeom>
          </p:spPr>
        </p:pic>
        <p:pic>
          <p:nvPicPr>
            <p:cNvPr id="19" name="Picture 1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0"/>
              <a:ext cx="2891870" cy="2689439"/>
            </a:xfrm>
            <a:prstGeom prst="rect">
              <a:avLst/>
            </a:prstGeom>
          </p:spPr>
        </p:pic>
        <p:pic>
          <p:nvPicPr>
            <p:cNvPr id="20" name="Picture 2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0"/>
              <a:ext cx="2891870" cy="2689439"/>
            </a:xfrm>
            <a:prstGeom prst="rect">
              <a:avLst/>
            </a:prstGeom>
          </p:spPr>
        </p:pic>
        <p:pic>
          <p:nvPicPr>
            <p:cNvPr id="21" name="Picture 2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0"/>
              <a:ext cx="2891870" cy="2689439"/>
            </a:xfrm>
            <a:prstGeom prst="rect">
              <a:avLst/>
            </a:prstGeom>
          </p:spPr>
        </p:pic>
        <p:pic>
          <p:nvPicPr>
            <p:cNvPr id="22" name="Picture 22"/>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0"/>
              <a:ext cx="2891870" cy="2689439"/>
            </a:xfrm>
            <a:prstGeom prst="rect">
              <a:avLst/>
            </a:prstGeom>
          </p:spPr>
        </p:pic>
        <p:pic>
          <p:nvPicPr>
            <p:cNvPr id="23" name="Picture 23"/>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891870" cy="2689439"/>
            </a:xfrm>
            <a:prstGeom prst="rect">
              <a:avLst/>
            </a:prstGeom>
          </p:spPr>
        </p:pic>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921591" y="3285300"/>
            <a:ext cx="8673443" cy="4086894"/>
            <a:chOff x="0" y="0"/>
            <a:chExt cx="11564591" cy="3577808"/>
          </a:xfrm>
        </p:grpSpPr>
        <p:sp>
          <p:nvSpPr>
            <p:cNvPr id="3" name="TextBox 3"/>
            <p:cNvSpPr txBox="1"/>
            <p:nvPr/>
          </p:nvSpPr>
          <p:spPr>
            <a:xfrm>
              <a:off x="0" y="0"/>
              <a:ext cx="11564591" cy="1170972"/>
            </a:xfrm>
            <a:prstGeom prst="rect">
              <a:avLst/>
            </a:prstGeom>
          </p:spPr>
          <p:txBody>
            <a:bodyPr lIns="0" tIns="0" rIns="0" bIns="0" rtlCol="0" anchor="t">
              <a:spAutoFit/>
            </a:bodyPr>
            <a:lstStyle/>
            <a:p>
              <a:pPr>
                <a:lnSpc>
                  <a:spcPts val="9600"/>
                </a:lnSpc>
              </a:pPr>
              <a:r>
                <a:rPr lang="en-US" sz="6600" spc="-80" dirty="0">
                  <a:solidFill>
                    <a:srgbClr val="000000"/>
                  </a:solidFill>
                  <a:latin typeface="Arial" panose="020B0604020202020204" pitchFamily="34" charset="0"/>
                  <a:cs typeface="Arial" panose="020B0604020202020204" pitchFamily="34" charset="0"/>
                </a:rPr>
                <a:t>Today's agenda</a:t>
              </a:r>
            </a:p>
          </p:txBody>
        </p:sp>
        <p:sp>
          <p:nvSpPr>
            <p:cNvPr id="4" name="TextBox 4"/>
            <p:cNvSpPr txBox="1"/>
            <p:nvPr/>
          </p:nvSpPr>
          <p:spPr>
            <a:xfrm>
              <a:off x="270145" y="1759100"/>
              <a:ext cx="11252202" cy="1818708"/>
            </a:xfrm>
            <a:prstGeom prst="rect">
              <a:avLst/>
            </a:prstGeom>
          </p:spPr>
          <p:txBody>
            <a:bodyPr wrap="square" lIns="0" tIns="0" rIns="0" bIns="0" rtlCol="0" anchor="t">
              <a:spAutoFit/>
            </a:bodyPr>
            <a:lstStyle/>
            <a:p>
              <a:pPr>
                <a:lnSpc>
                  <a:spcPts val="2660"/>
                </a:lnSpc>
              </a:pPr>
              <a:r>
                <a:rPr lang="en-US" sz="2400" spc="-19" dirty="0">
                  <a:solidFill>
                    <a:srgbClr val="000000"/>
                  </a:solidFill>
                  <a:latin typeface="Trebuchet MS" panose="020B0603020202020204" pitchFamily="34" charset="0"/>
                </a:rPr>
                <a:t>Project recap</a:t>
              </a:r>
            </a:p>
            <a:p>
              <a:pPr>
                <a:lnSpc>
                  <a:spcPts val="2660"/>
                </a:lnSpc>
              </a:pPr>
              <a:r>
                <a:rPr lang="en-US" sz="2400" spc="-19" dirty="0">
                  <a:solidFill>
                    <a:srgbClr val="000000"/>
                  </a:solidFill>
                  <a:latin typeface="Trebuchet MS" panose="020B0603020202020204" pitchFamily="34" charset="0"/>
                </a:rPr>
                <a:t>Problem</a:t>
              </a:r>
            </a:p>
            <a:p>
              <a:pPr>
                <a:lnSpc>
                  <a:spcPts val="2660"/>
                </a:lnSpc>
              </a:pPr>
              <a:r>
                <a:rPr lang="en-US" sz="2400" spc="-19" dirty="0">
                  <a:solidFill>
                    <a:srgbClr val="000000"/>
                  </a:solidFill>
                  <a:latin typeface="Trebuchet MS" panose="020B0603020202020204" pitchFamily="34" charset="0"/>
                </a:rPr>
                <a:t>The Analytics team</a:t>
              </a:r>
            </a:p>
            <a:p>
              <a:pPr>
                <a:lnSpc>
                  <a:spcPts val="2660"/>
                </a:lnSpc>
              </a:pPr>
              <a:r>
                <a:rPr lang="en-US" sz="2400" spc="-19" dirty="0">
                  <a:solidFill>
                    <a:srgbClr val="000000"/>
                  </a:solidFill>
                  <a:latin typeface="Trebuchet MS" panose="020B0603020202020204" pitchFamily="34" charset="0"/>
                </a:rPr>
                <a:t>Process</a:t>
              </a:r>
            </a:p>
            <a:p>
              <a:pPr>
                <a:lnSpc>
                  <a:spcPts val="2660"/>
                </a:lnSpc>
              </a:pPr>
              <a:r>
                <a:rPr lang="en-US" sz="2400" spc="-19" dirty="0">
                  <a:solidFill>
                    <a:srgbClr val="000000"/>
                  </a:solidFill>
                  <a:latin typeface="Trebuchet MS" panose="020B0603020202020204" pitchFamily="34" charset="0"/>
                </a:rPr>
                <a:t>Insights</a:t>
              </a:r>
            </a:p>
            <a:p>
              <a:pPr>
                <a:lnSpc>
                  <a:spcPts val="2660"/>
                </a:lnSpc>
              </a:pPr>
              <a:r>
                <a:rPr lang="en-US" sz="2400" spc="-19" dirty="0">
                  <a:solidFill>
                    <a:srgbClr val="000000"/>
                  </a:solidFill>
                  <a:latin typeface="Trebuchet MS" panose="020B0603020202020204" pitchFamily="34" charset="0"/>
                </a:rPr>
                <a:t>Summary</a:t>
              </a:r>
            </a:p>
          </p:txBody>
        </p:sp>
      </p:grpSp>
      <p:grpSp>
        <p:nvGrpSpPr>
          <p:cNvPr id="5" name="Group 5"/>
          <p:cNvGrpSpPr/>
          <p:nvPr/>
        </p:nvGrpSpPr>
        <p:grpSpPr>
          <a:xfrm>
            <a:off x="15307242" y="-1685151"/>
            <a:ext cx="3545508" cy="3370302"/>
            <a:chOff x="0" y="0"/>
            <a:chExt cx="4727344" cy="4493736"/>
          </a:xfrm>
        </p:grpSpPr>
        <p:grpSp>
          <p:nvGrpSpPr>
            <p:cNvPr id="6" name="Group 6"/>
            <p:cNvGrpSpPr>
              <a:grpSpLocks noChangeAspect="1"/>
            </p:cNvGrpSpPr>
            <p:nvPr/>
          </p:nvGrpSpPr>
          <p:grpSpPr>
            <a:xfrm>
              <a:off x="644072" y="410464"/>
              <a:ext cx="4083272" cy="4083272"/>
              <a:chOff x="0" y="0"/>
              <a:chExt cx="6350000" cy="6350000"/>
            </a:xfrm>
          </p:grpSpPr>
          <p:sp>
            <p:nvSpPr>
              <p:cNvPr id="7" name="Freeform 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8" name="Picture 8"/>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grpSp>
        <p:nvGrpSpPr>
          <p:cNvPr id="9" name="Group 9"/>
          <p:cNvGrpSpPr/>
          <p:nvPr/>
        </p:nvGrpSpPr>
        <p:grpSpPr>
          <a:xfrm>
            <a:off x="13610070" y="3458349"/>
            <a:ext cx="3545508" cy="3370302"/>
            <a:chOff x="0" y="0"/>
            <a:chExt cx="4727344" cy="4493736"/>
          </a:xfrm>
        </p:grpSpPr>
        <p:grpSp>
          <p:nvGrpSpPr>
            <p:cNvPr id="10" name="Group 10"/>
            <p:cNvGrpSpPr>
              <a:grpSpLocks noChangeAspect="1"/>
            </p:cNvGrpSpPr>
            <p:nvPr/>
          </p:nvGrpSpPr>
          <p:grpSpPr>
            <a:xfrm>
              <a:off x="644072" y="410464"/>
              <a:ext cx="4083272" cy="4083272"/>
              <a:chOff x="0" y="0"/>
              <a:chExt cx="6350000" cy="6350000"/>
            </a:xfrm>
          </p:grpSpPr>
          <p:sp>
            <p:nvSpPr>
              <p:cNvPr id="11" name="Freeform 11"/>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2" name="Picture 1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grpSp>
        <p:nvGrpSpPr>
          <p:cNvPr id="13" name="Group 13"/>
          <p:cNvGrpSpPr/>
          <p:nvPr/>
        </p:nvGrpSpPr>
        <p:grpSpPr>
          <a:xfrm>
            <a:off x="11912898" y="8601849"/>
            <a:ext cx="3545508" cy="3370302"/>
            <a:chOff x="0" y="0"/>
            <a:chExt cx="4727344" cy="4493736"/>
          </a:xfrm>
        </p:grpSpPr>
        <p:grpSp>
          <p:nvGrpSpPr>
            <p:cNvPr id="14" name="Group 14"/>
            <p:cNvGrpSpPr>
              <a:grpSpLocks noChangeAspect="1"/>
            </p:cNvGrpSpPr>
            <p:nvPr/>
          </p:nvGrpSpPr>
          <p:grpSpPr>
            <a:xfrm>
              <a:off x="644072" y="410464"/>
              <a:ext cx="4083272" cy="4083272"/>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6" name="Picture 1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grpSp>
        <p:nvGrpSpPr>
          <p:cNvPr id="17" name="Group 17"/>
          <p:cNvGrpSpPr/>
          <p:nvPr/>
        </p:nvGrpSpPr>
        <p:grpSpPr>
          <a:xfrm>
            <a:off x="-927557" y="406153"/>
            <a:ext cx="2253799" cy="9474693"/>
            <a:chOff x="0" y="0"/>
            <a:chExt cx="3005065" cy="12632924"/>
          </a:xfrm>
        </p:grpSpPr>
        <p:pic>
          <p:nvPicPr>
            <p:cNvPr id="18" name="Picture 1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3005065" cy="2794710"/>
            </a:xfrm>
            <a:prstGeom prst="rect">
              <a:avLst/>
            </a:prstGeom>
          </p:spPr>
        </p:pic>
        <p:pic>
          <p:nvPicPr>
            <p:cNvPr id="19" name="Picture 1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3279405"/>
              <a:ext cx="3005065" cy="2794710"/>
            </a:xfrm>
            <a:prstGeom prst="rect">
              <a:avLst/>
            </a:prstGeom>
          </p:spPr>
        </p:pic>
        <p:pic>
          <p:nvPicPr>
            <p:cNvPr id="20" name="Picture 2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6558809"/>
              <a:ext cx="3005065" cy="2794710"/>
            </a:xfrm>
            <a:prstGeom prst="rect">
              <a:avLst/>
            </a:prstGeom>
          </p:spPr>
        </p:pic>
        <p:pic>
          <p:nvPicPr>
            <p:cNvPr id="21" name="Picture 2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9838214"/>
              <a:ext cx="3005065" cy="2794710"/>
            </a:xfrm>
            <a:prstGeom prst="rect">
              <a:avLst/>
            </a:prstGeom>
          </p:spPr>
        </p:pic>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grpSp>
        <p:nvGrpSpPr>
          <p:cNvPr id="2" name="Group 2"/>
          <p:cNvGrpSpPr/>
          <p:nvPr/>
        </p:nvGrpSpPr>
        <p:grpSpPr>
          <a:xfrm>
            <a:off x="517113" y="584601"/>
            <a:ext cx="17253775" cy="9117799"/>
            <a:chOff x="0" y="0"/>
            <a:chExt cx="23005033" cy="12157065"/>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3155875"/>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6311751"/>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9467626"/>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3155875"/>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6311751"/>
              <a:ext cx="2891870" cy="2689439"/>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9467626"/>
              <a:ext cx="2891870" cy="2689439"/>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3155875"/>
              <a:ext cx="2891870" cy="2689439"/>
            </a:xfrm>
            <a:prstGeom prst="rect">
              <a:avLst/>
            </a:prstGeom>
          </p:spPr>
        </p:pic>
        <p:pic>
          <p:nvPicPr>
            <p:cNvPr id="13" name="Picture 1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6311751"/>
              <a:ext cx="2891870" cy="2689439"/>
            </a:xfrm>
            <a:prstGeom prst="rect">
              <a:avLst/>
            </a:prstGeom>
          </p:spPr>
        </p:pic>
        <p:pic>
          <p:nvPicPr>
            <p:cNvPr id="14" name="Picture 1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9467626"/>
              <a:ext cx="2891870" cy="2689439"/>
            </a:xfrm>
            <a:prstGeom prst="rect">
              <a:avLst/>
            </a:prstGeom>
          </p:spPr>
        </p:pic>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3155875"/>
              <a:ext cx="2891870" cy="2689439"/>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6311751"/>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9467626"/>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3155875"/>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6311751"/>
              <a:ext cx="2891870" cy="2689439"/>
            </a:xfrm>
            <a:prstGeom prst="rect">
              <a:avLst/>
            </a:prstGeom>
          </p:spPr>
        </p:pic>
        <p:pic>
          <p:nvPicPr>
            <p:cNvPr id="22" name="Picture 2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9467626"/>
              <a:ext cx="2891870" cy="2689439"/>
            </a:xfrm>
            <a:prstGeom prst="rect">
              <a:avLst/>
            </a:prstGeom>
          </p:spPr>
        </p:pic>
        <p:pic>
          <p:nvPicPr>
            <p:cNvPr id="23" name="Picture 2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4" name="Picture 2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3155875"/>
              <a:ext cx="2891870" cy="2689439"/>
            </a:xfrm>
            <a:prstGeom prst="rect">
              <a:avLst/>
            </a:prstGeom>
          </p:spPr>
        </p:pic>
        <p:pic>
          <p:nvPicPr>
            <p:cNvPr id="25" name="Picture 2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6311751"/>
              <a:ext cx="2891870" cy="2689439"/>
            </a:xfrm>
            <a:prstGeom prst="rect">
              <a:avLst/>
            </a:prstGeom>
          </p:spPr>
        </p:pic>
        <p:pic>
          <p:nvPicPr>
            <p:cNvPr id="26" name="Picture 2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9467626"/>
              <a:ext cx="2891870" cy="2689439"/>
            </a:xfrm>
            <a:prstGeom prst="rect">
              <a:avLst/>
            </a:prstGeom>
          </p:spPr>
        </p:pic>
        <p:pic>
          <p:nvPicPr>
            <p:cNvPr id="27" name="Picture 2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pic>
          <p:nvPicPr>
            <p:cNvPr id="28" name="Picture 2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155875"/>
              <a:ext cx="2891870" cy="2689439"/>
            </a:xfrm>
            <a:prstGeom prst="rect">
              <a:avLst/>
            </a:prstGeom>
          </p:spPr>
        </p:pic>
        <p:pic>
          <p:nvPicPr>
            <p:cNvPr id="29" name="Picture 2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311751"/>
              <a:ext cx="2891870" cy="2689439"/>
            </a:xfrm>
            <a:prstGeom prst="rect">
              <a:avLst/>
            </a:prstGeom>
          </p:spPr>
        </p:pic>
        <p:pic>
          <p:nvPicPr>
            <p:cNvPr id="30" name="Picture 3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467626"/>
              <a:ext cx="2891870" cy="2689439"/>
            </a:xfrm>
            <a:prstGeom prst="rect">
              <a:avLst/>
            </a:prstGeom>
          </p:spPr>
        </p:pic>
      </p:grpSp>
      <p:sp>
        <p:nvSpPr>
          <p:cNvPr id="31" name="AutoShape 31"/>
          <p:cNvSpPr/>
          <p:nvPr/>
        </p:nvSpPr>
        <p:spPr>
          <a:xfrm>
            <a:off x="4946896" y="2005584"/>
            <a:ext cx="11342283" cy="6275832"/>
          </a:xfrm>
          <a:prstGeom prst="rect">
            <a:avLst/>
          </a:prstGeom>
          <a:solidFill>
            <a:schemeClr val="bg1"/>
          </a:solidFill>
        </p:spPr>
      </p:sp>
      <p:pic>
        <p:nvPicPr>
          <p:cNvPr id="32" name="Picture 32"/>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10799999">
            <a:off x="1983048" y="1909668"/>
            <a:ext cx="6453903" cy="6467663"/>
          </a:xfrm>
          <a:prstGeom prst="rect">
            <a:avLst/>
          </a:prstGeom>
        </p:spPr>
      </p:pic>
      <p:sp>
        <p:nvSpPr>
          <p:cNvPr id="33" name="TextBox 33"/>
          <p:cNvSpPr txBox="1"/>
          <p:nvPr/>
        </p:nvSpPr>
        <p:spPr>
          <a:xfrm>
            <a:off x="2969013" y="3935700"/>
            <a:ext cx="4481973" cy="2462213"/>
          </a:xfrm>
          <a:prstGeom prst="rect">
            <a:avLst/>
          </a:prstGeom>
        </p:spPr>
        <p:txBody>
          <a:bodyPr lIns="0" tIns="0" rIns="0" bIns="0" rtlCol="0" anchor="t">
            <a:spAutoFit/>
          </a:bodyPr>
          <a:lstStyle/>
          <a:p>
            <a:pPr algn="ctr">
              <a:lnSpc>
                <a:spcPts val="9600"/>
              </a:lnSpc>
            </a:pPr>
            <a:r>
              <a:rPr lang="en-US" sz="8000" spc="-80" dirty="0">
                <a:solidFill>
                  <a:srgbClr val="FFFFFF"/>
                </a:solidFill>
                <a:latin typeface="Trebuchet MS" panose="020B0603020202020204" pitchFamily="34" charset="0"/>
              </a:rPr>
              <a:t>Project Recap</a:t>
            </a:r>
          </a:p>
        </p:txBody>
      </p:sp>
      <p:sp>
        <p:nvSpPr>
          <p:cNvPr id="34" name="Rectangle 33">
            <a:extLst>
              <a:ext uri="{FF2B5EF4-FFF2-40B4-BE49-F238E27FC236}">
                <a16:creationId xmlns:a16="http://schemas.microsoft.com/office/drawing/2014/main" id="{84ACC322-CCC4-453F-B342-A2D3AA3974D1}"/>
              </a:ext>
            </a:extLst>
          </p:cNvPr>
          <p:cNvSpPr/>
          <p:nvPr/>
        </p:nvSpPr>
        <p:spPr>
          <a:xfrm>
            <a:off x="9143999" y="3713886"/>
            <a:ext cx="6453905" cy="3174267"/>
          </a:xfrm>
          <a:prstGeom prst="rect">
            <a:avLst/>
          </a:prstGeom>
        </p:spPr>
        <p:txBody>
          <a:bodyPr wrap="square">
            <a:spAutoFit/>
          </a:bodyPr>
          <a:lstStyle/>
          <a:p>
            <a:pPr>
              <a:lnSpc>
                <a:spcPts val="2660"/>
              </a:lnSpc>
            </a:pPr>
            <a:r>
              <a:rPr lang="en-US" sz="2000" b="1" spc="-19" dirty="0">
                <a:latin typeface="Trebuchet MS" panose="020B0603020202020204" pitchFamily="34" charset="0"/>
                <a:ea typeface="Gadugi" panose="020B0502040204020203" pitchFamily="34" charset="0"/>
              </a:rPr>
              <a:t>Social Buzz is a fast growing technology unicorn that need to adapt quickly to it's global scale. Accenture has begun a 3 month POC focusing on these tasks:</a:t>
            </a:r>
          </a:p>
          <a:p>
            <a:pPr>
              <a:lnSpc>
                <a:spcPts val="2660"/>
              </a:lnSpc>
            </a:pPr>
            <a:endParaRPr lang="en-US" sz="2000" b="1" spc="-19" dirty="0">
              <a:latin typeface="Trebuchet MS" panose="020B0603020202020204" pitchFamily="34" charset="0"/>
              <a:ea typeface="Gadugi" panose="020B0502040204020203" pitchFamily="34" charset="0"/>
            </a:endParaRPr>
          </a:p>
          <a:p>
            <a:pPr marL="410211" lvl="1" indent="-205106">
              <a:lnSpc>
                <a:spcPts val="2660"/>
              </a:lnSpc>
              <a:buFont typeface="Arial"/>
              <a:buChar char="•"/>
            </a:pPr>
            <a:r>
              <a:rPr lang="en-US" sz="2000" b="1" spc="-19" dirty="0">
                <a:latin typeface="Trebuchet MS" panose="020B0603020202020204" pitchFamily="34" charset="0"/>
                <a:ea typeface="Gadugi" panose="020B0502040204020203" pitchFamily="34" charset="0"/>
              </a:rPr>
              <a:t>An audit of Social Buzz's big data practice</a:t>
            </a:r>
          </a:p>
          <a:p>
            <a:pPr marL="410211" lvl="1" indent="-205106">
              <a:lnSpc>
                <a:spcPts val="2660"/>
              </a:lnSpc>
              <a:buFont typeface="Arial"/>
              <a:buChar char="•"/>
            </a:pPr>
            <a:r>
              <a:rPr lang="en-US" sz="2000" b="1" spc="-19" dirty="0">
                <a:latin typeface="Trebuchet MS" panose="020B0603020202020204" pitchFamily="34" charset="0"/>
                <a:ea typeface="Gadugi" panose="020B0502040204020203" pitchFamily="34" charset="0"/>
              </a:rPr>
              <a:t>Recommendations for a successful IPO</a:t>
            </a:r>
          </a:p>
          <a:p>
            <a:pPr marL="410210" lvl="1" indent="-205105">
              <a:lnSpc>
                <a:spcPts val="2660"/>
              </a:lnSpc>
              <a:buFont typeface="Arial"/>
              <a:buChar char="•"/>
            </a:pPr>
            <a:r>
              <a:rPr lang="en-US" sz="2000" b="1" spc="-19" dirty="0">
                <a:latin typeface="Trebuchet MS" panose="020B0603020202020204" pitchFamily="34" charset="0"/>
                <a:ea typeface="Gadugi" panose="020B0502040204020203" pitchFamily="34" charset="0"/>
              </a:rPr>
              <a:t>Analysis to find Social Buzz's top 5 most popular categories of content </a:t>
            </a:r>
          </a:p>
          <a:p>
            <a:pPr>
              <a:lnSpc>
                <a:spcPts val="2660"/>
              </a:lnSpc>
            </a:pPr>
            <a:endParaRPr lang="en-US" spc="-19" dirty="0">
              <a:latin typeface="Gadugi" panose="020B0502040204020203" pitchFamily="34" charset="0"/>
              <a:ea typeface="Gadugi" panose="020B0502040204020203" pitchFamily="3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144000" y="8195696"/>
            <a:ext cx="3545508" cy="3370302"/>
            <a:chOff x="0" y="0"/>
            <a:chExt cx="4727344" cy="4493736"/>
          </a:xfrm>
        </p:grpSpPr>
        <p:grpSp>
          <p:nvGrpSpPr>
            <p:cNvPr id="3" name="Group 3"/>
            <p:cNvGrpSpPr>
              <a:grpSpLocks noChangeAspect="1"/>
            </p:cNvGrpSpPr>
            <p:nvPr/>
          </p:nvGrpSpPr>
          <p:grpSpPr>
            <a:xfrm>
              <a:off x="644072" y="410464"/>
              <a:ext cx="4083272" cy="4083272"/>
              <a:chOff x="0" y="0"/>
              <a:chExt cx="6350000" cy="6350000"/>
            </a:xfrm>
          </p:grpSpPr>
          <p:sp>
            <p:nvSpPr>
              <p:cNvPr id="4" name="Freeform 4"/>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5" name="Picture 5"/>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sp>
        <p:nvSpPr>
          <p:cNvPr id="6" name="AutoShape 6"/>
          <p:cNvSpPr/>
          <p:nvPr/>
        </p:nvSpPr>
        <p:spPr>
          <a:xfrm>
            <a:off x="0" y="0"/>
            <a:ext cx="9964482" cy="10287000"/>
          </a:xfrm>
          <a:prstGeom prst="rect">
            <a:avLst/>
          </a:prstGeom>
          <a:solidFill>
            <a:srgbClr val="A100FF"/>
          </a:solidFill>
          <a:ln>
            <a:solidFill>
              <a:srgbClr val="A100FF"/>
            </a:solidFill>
          </a:ln>
        </p:spPr>
        <p:txBody>
          <a:bodyPr/>
          <a:lstStyle/>
          <a:p>
            <a:endParaRPr lang="en-AU" dirty="0"/>
          </a:p>
        </p:txBody>
      </p:sp>
      <p:grpSp>
        <p:nvGrpSpPr>
          <p:cNvPr id="7" name="Group 7"/>
          <p:cNvGrpSpPr/>
          <p:nvPr/>
        </p:nvGrpSpPr>
        <p:grpSpPr>
          <a:xfrm>
            <a:off x="-146279" y="406153"/>
            <a:ext cx="2253799" cy="9474693"/>
            <a:chOff x="0" y="0"/>
            <a:chExt cx="3005065" cy="12632924"/>
          </a:xfrm>
        </p:grpSpPr>
        <p:pic>
          <p:nvPicPr>
            <p:cNvPr id="8" name="Picture 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3005065" cy="2794710"/>
            </a:xfrm>
            <a:prstGeom prst="rect">
              <a:avLst/>
            </a:prstGeom>
          </p:spPr>
        </p:pic>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3279405"/>
              <a:ext cx="3005065" cy="2794710"/>
            </a:xfrm>
            <a:prstGeom prst="rect">
              <a:avLst/>
            </a:prstGeom>
          </p:spPr>
        </p:pic>
        <p:pic>
          <p:nvPicPr>
            <p:cNvPr id="10" name="Picture 1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6558809"/>
              <a:ext cx="3005065" cy="2794710"/>
            </a:xfrm>
            <a:prstGeom prst="rect">
              <a:avLst/>
            </a:prstGeom>
          </p:spPr>
        </p:pic>
        <p:pic>
          <p:nvPicPr>
            <p:cNvPr id="11" name="Picture 1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9838214"/>
              <a:ext cx="3005065" cy="2794710"/>
            </a:xfrm>
            <a:prstGeom prst="rect">
              <a:avLst/>
            </a:prstGeom>
          </p:spPr>
        </p:pic>
      </p:grpSp>
      <p:grpSp>
        <p:nvGrpSpPr>
          <p:cNvPr id="12" name="Group 12"/>
          <p:cNvGrpSpPr/>
          <p:nvPr/>
        </p:nvGrpSpPr>
        <p:grpSpPr>
          <a:xfrm>
            <a:off x="1298688" y="1464558"/>
            <a:ext cx="3438614" cy="3297100"/>
            <a:chOff x="0" y="154662"/>
            <a:chExt cx="4584818" cy="4396135"/>
          </a:xfrm>
        </p:grpSpPr>
        <p:grpSp>
          <p:nvGrpSpPr>
            <p:cNvPr id="13" name="Group 13"/>
            <p:cNvGrpSpPr>
              <a:grpSpLocks noChangeAspect="1"/>
            </p:cNvGrpSpPr>
            <p:nvPr/>
          </p:nvGrpSpPr>
          <p:grpSpPr>
            <a:xfrm>
              <a:off x="0" y="656398"/>
              <a:ext cx="3894399" cy="3894399"/>
              <a:chOff x="0" y="0"/>
              <a:chExt cx="6350000" cy="6350000"/>
            </a:xfrm>
          </p:grpSpPr>
          <p:sp>
            <p:nvSpPr>
              <p:cNvPr id="14" name="Freeform 14"/>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963488"/>
              </a:solidFill>
            </p:spPr>
            <p:txBody>
              <a:bodyPr/>
              <a:lstStyle/>
              <a:p>
                <a:endParaRPr lang="en-AU" dirty="0"/>
              </a:p>
            </p:txBody>
          </p:sp>
        </p:grpSp>
        <p:pic>
          <p:nvPicPr>
            <p:cNvPr id="15" name="Picture 15"/>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b="321"/>
            <a:stretch>
              <a:fillRect/>
            </a:stretch>
          </p:blipFill>
          <p:spPr>
            <a:xfrm rot="16484543">
              <a:off x="686267" y="150511"/>
              <a:ext cx="3894400" cy="3902702"/>
            </a:xfrm>
            <a:prstGeom prst="rect">
              <a:avLst/>
            </a:prstGeom>
          </p:spPr>
        </p:pic>
      </p:grpSp>
      <p:grpSp>
        <p:nvGrpSpPr>
          <p:cNvPr id="16" name="Group 16"/>
          <p:cNvGrpSpPr/>
          <p:nvPr/>
        </p:nvGrpSpPr>
        <p:grpSpPr>
          <a:xfrm>
            <a:off x="15986267" y="-1061348"/>
            <a:ext cx="3545508" cy="3370302"/>
            <a:chOff x="0" y="0"/>
            <a:chExt cx="4727344" cy="4493736"/>
          </a:xfrm>
        </p:grpSpPr>
        <p:grpSp>
          <p:nvGrpSpPr>
            <p:cNvPr id="17" name="Group 17"/>
            <p:cNvGrpSpPr>
              <a:grpSpLocks noChangeAspect="1"/>
            </p:cNvGrpSpPr>
            <p:nvPr/>
          </p:nvGrpSpPr>
          <p:grpSpPr>
            <a:xfrm>
              <a:off x="644072" y="410464"/>
              <a:ext cx="4083272" cy="4083272"/>
              <a:chOff x="0" y="0"/>
              <a:chExt cx="6350000" cy="6350000"/>
            </a:xfrm>
          </p:grpSpPr>
          <p:sp>
            <p:nvSpPr>
              <p:cNvPr id="18" name="Freeform 18"/>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9" name="Picture 19"/>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pic>
        <p:nvPicPr>
          <p:cNvPr id="20" name="Picture 20"/>
          <p:cNvPicPr>
            <a:picLocks noChangeAspect="1"/>
          </p:cNvPicPr>
          <p:nvPr/>
        </p:nvPicPr>
        <p:blipFill>
          <a:blip r:embed="rId9"/>
          <a:srcRect l="24693" r="24693"/>
          <a:stretch>
            <a:fillRect/>
          </a:stretch>
        </p:blipFill>
        <p:spPr>
          <a:xfrm>
            <a:off x="11007484" y="1028700"/>
            <a:ext cx="6251816" cy="8229600"/>
          </a:xfrm>
          <a:prstGeom prst="rect">
            <a:avLst/>
          </a:prstGeom>
        </p:spPr>
      </p:pic>
      <p:sp>
        <p:nvSpPr>
          <p:cNvPr id="21" name="TextBox 21"/>
          <p:cNvSpPr txBox="1"/>
          <p:nvPr/>
        </p:nvSpPr>
        <p:spPr>
          <a:xfrm>
            <a:off x="3069738" y="2308953"/>
            <a:ext cx="5786869" cy="1231106"/>
          </a:xfrm>
          <a:prstGeom prst="rect">
            <a:avLst/>
          </a:prstGeom>
        </p:spPr>
        <p:txBody>
          <a:bodyPr lIns="0" tIns="0" rIns="0" bIns="0" rtlCol="0" anchor="t">
            <a:spAutoFit/>
          </a:bodyPr>
          <a:lstStyle/>
          <a:p>
            <a:pPr>
              <a:lnSpc>
                <a:spcPts val="9600"/>
              </a:lnSpc>
            </a:pPr>
            <a:r>
              <a:rPr lang="en-US" sz="8000" spc="-80" dirty="0">
                <a:solidFill>
                  <a:srgbClr val="FFFFFF"/>
                </a:solidFill>
                <a:latin typeface="Gadugi" panose="020B0502040204020203" pitchFamily="34" charset="0"/>
                <a:ea typeface="Gadugi" panose="020B0502040204020203" pitchFamily="34" charset="0"/>
              </a:rPr>
              <a:t>Problem</a:t>
            </a:r>
          </a:p>
        </p:txBody>
      </p:sp>
      <p:sp>
        <p:nvSpPr>
          <p:cNvPr id="22" name="Rectangle 21">
            <a:extLst>
              <a:ext uri="{FF2B5EF4-FFF2-40B4-BE49-F238E27FC236}">
                <a16:creationId xmlns:a16="http://schemas.microsoft.com/office/drawing/2014/main" id="{62D195C5-8726-4F7D-A744-401767AE5A8D}"/>
              </a:ext>
            </a:extLst>
          </p:cNvPr>
          <p:cNvSpPr/>
          <p:nvPr/>
        </p:nvSpPr>
        <p:spPr>
          <a:xfrm>
            <a:off x="3406209" y="4652348"/>
            <a:ext cx="4137592" cy="594843"/>
          </a:xfrm>
          <a:prstGeom prst="rect">
            <a:avLst/>
          </a:prstGeom>
        </p:spPr>
        <p:txBody>
          <a:bodyPr wrap="square">
            <a:spAutoFit/>
          </a:bodyPr>
          <a:lstStyle/>
          <a:p>
            <a:pPr>
              <a:lnSpc>
                <a:spcPts val="4480"/>
              </a:lnSpc>
            </a:pPr>
            <a:r>
              <a:rPr lang="en-US" sz="2400" b="1" spc="-32" dirty="0">
                <a:solidFill>
                  <a:srgbClr val="FFFFFF"/>
                </a:solidFill>
                <a:latin typeface="Gadugi" panose="020B0502040204020203" pitchFamily="34" charset="0"/>
                <a:ea typeface="Gadugi" panose="020B0502040204020203" pitchFamily="34" charset="0"/>
              </a:rPr>
              <a:t>Over </a:t>
            </a:r>
            <a:r>
              <a:rPr lang="en-US" sz="2400" b="1" u="sng" spc="-32" dirty="0">
                <a:solidFill>
                  <a:srgbClr val="FFFFFF"/>
                </a:solidFill>
                <a:latin typeface="Gadugi" panose="020B0502040204020203" pitchFamily="34" charset="0"/>
                <a:ea typeface="Gadugi" panose="020B0502040204020203" pitchFamily="34" charset="0"/>
              </a:rPr>
              <a:t>100000</a:t>
            </a:r>
            <a:r>
              <a:rPr lang="en-US" sz="2400" b="1" spc="-32" dirty="0">
                <a:solidFill>
                  <a:srgbClr val="FFFFFF"/>
                </a:solidFill>
                <a:latin typeface="Gadugi" panose="020B0502040204020203" pitchFamily="34" charset="0"/>
                <a:ea typeface="Gadugi" panose="020B0502040204020203" pitchFamily="34" charset="0"/>
              </a:rPr>
              <a:t> posts per day</a:t>
            </a:r>
          </a:p>
        </p:txBody>
      </p:sp>
      <p:sp>
        <p:nvSpPr>
          <p:cNvPr id="24" name="Rectangle 23">
            <a:extLst>
              <a:ext uri="{FF2B5EF4-FFF2-40B4-BE49-F238E27FC236}">
                <a16:creationId xmlns:a16="http://schemas.microsoft.com/office/drawing/2014/main" id="{03F922F0-6D8B-4886-B126-EF5898A972E7}"/>
              </a:ext>
            </a:extLst>
          </p:cNvPr>
          <p:cNvSpPr/>
          <p:nvPr/>
        </p:nvSpPr>
        <p:spPr>
          <a:xfrm>
            <a:off x="3406209" y="5461748"/>
            <a:ext cx="9331383" cy="594843"/>
          </a:xfrm>
          <a:prstGeom prst="rect">
            <a:avLst/>
          </a:prstGeom>
        </p:spPr>
        <p:txBody>
          <a:bodyPr wrap="square">
            <a:spAutoFit/>
          </a:bodyPr>
          <a:lstStyle/>
          <a:p>
            <a:pPr>
              <a:lnSpc>
                <a:spcPts val="4480"/>
              </a:lnSpc>
              <a:spcBef>
                <a:spcPct val="0"/>
              </a:spcBef>
            </a:pPr>
            <a:r>
              <a:rPr lang="en-US" sz="2400" b="1" u="sng" spc="-32" dirty="0">
                <a:solidFill>
                  <a:srgbClr val="FFFFFF"/>
                </a:solidFill>
                <a:latin typeface="Gadugi" panose="020B0502040204020203" pitchFamily="34" charset="0"/>
                <a:ea typeface="Gadugi" panose="020B0502040204020203" pitchFamily="34" charset="0"/>
              </a:rPr>
              <a:t>36,500,000</a:t>
            </a:r>
            <a:r>
              <a:rPr lang="en-US" sz="2400" b="1" spc="-32" dirty="0">
                <a:solidFill>
                  <a:srgbClr val="FFFFFF"/>
                </a:solidFill>
                <a:latin typeface="Gadugi" panose="020B0502040204020203" pitchFamily="34" charset="0"/>
                <a:ea typeface="Gadugi" panose="020B0502040204020203" pitchFamily="34" charset="0"/>
              </a:rPr>
              <a:t> pieces of content per year!</a:t>
            </a:r>
          </a:p>
        </p:txBody>
      </p:sp>
      <p:sp>
        <p:nvSpPr>
          <p:cNvPr id="25" name="Rectangle 24">
            <a:extLst>
              <a:ext uri="{FF2B5EF4-FFF2-40B4-BE49-F238E27FC236}">
                <a16:creationId xmlns:a16="http://schemas.microsoft.com/office/drawing/2014/main" id="{5B446F04-974B-478B-8884-0FA2963BEA8C}"/>
              </a:ext>
            </a:extLst>
          </p:cNvPr>
          <p:cNvSpPr/>
          <p:nvPr/>
        </p:nvSpPr>
        <p:spPr>
          <a:xfrm>
            <a:off x="3361718" y="6683347"/>
            <a:ext cx="5782282" cy="756361"/>
          </a:xfrm>
          <a:prstGeom prst="rect">
            <a:avLst/>
          </a:prstGeom>
        </p:spPr>
        <p:txBody>
          <a:bodyPr wrap="square">
            <a:spAutoFit/>
          </a:bodyPr>
          <a:lstStyle/>
          <a:p>
            <a:pPr>
              <a:lnSpc>
                <a:spcPts val="2660"/>
              </a:lnSpc>
            </a:pPr>
            <a:r>
              <a:rPr lang="en-US" sz="2000" b="1" spc="-19" dirty="0">
                <a:solidFill>
                  <a:srgbClr val="FFFFFF"/>
                </a:solidFill>
                <a:latin typeface="Gadugi" panose="020B0502040204020203" pitchFamily="34" charset="0"/>
                <a:ea typeface="Gadugi" panose="020B0502040204020203" pitchFamily="34" charset="0"/>
              </a:rPr>
              <a:t>But how to capitalize on it when there is so much?</a:t>
            </a:r>
          </a:p>
        </p:txBody>
      </p:sp>
      <p:sp>
        <p:nvSpPr>
          <p:cNvPr id="26" name="Rectangle 25">
            <a:extLst>
              <a:ext uri="{FF2B5EF4-FFF2-40B4-BE49-F238E27FC236}">
                <a16:creationId xmlns:a16="http://schemas.microsoft.com/office/drawing/2014/main" id="{8E6D2973-981D-4B0A-A950-E3802560EB36}"/>
              </a:ext>
            </a:extLst>
          </p:cNvPr>
          <p:cNvSpPr/>
          <p:nvPr/>
        </p:nvSpPr>
        <p:spPr>
          <a:xfrm>
            <a:off x="3406209" y="7940417"/>
            <a:ext cx="5966391" cy="756361"/>
          </a:xfrm>
          <a:prstGeom prst="rect">
            <a:avLst/>
          </a:prstGeom>
        </p:spPr>
        <p:txBody>
          <a:bodyPr wrap="square">
            <a:spAutoFit/>
          </a:bodyPr>
          <a:lstStyle/>
          <a:p>
            <a:pPr>
              <a:lnSpc>
                <a:spcPts val="2660"/>
              </a:lnSpc>
              <a:spcBef>
                <a:spcPct val="0"/>
              </a:spcBef>
            </a:pPr>
            <a:r>
              <a:rPr lang="en-US" sz="2000" b="1" u="sng" spc="-19" dirty="0">
                <a:solidFill>
                  <a:srgbClr val="FFFFFF"/>
                </a:solidFill>
                <a:latin typeface="Gadugi" panose="020B0502040204020203" pitchFamily="34" charset="0"/>
                <a:ea typeface="Gadugi" panose="020B0502040204020203" pitchFamily="34" charset="0"/>
              </a:rPr>
              <a:t>Analysis to find Social Buzz's top 5 most popular categories of content </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06723" y="406153"/>
            <a:ext cx="9939843" cy="9474693"/>
            <a:chOff x="0" y="0"/>
            <a:chExt cx="13253124" cy="12632924"/>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16020" y="0"/>
              <a:ext cx="3005065" cy="2794710"/>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16020" y="9838214"/>
              <a:ext cx="3005065" cy="2794710"/>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3005065" cy="2794710"/>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279405"/>
              <a:ext cx="3005065" cy="2794710"/>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558809"/>
              <a:ext cx="3005065" cy="2794710"/>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838214"/>
              <a:ext cx="3005065" cy="2794710"/>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832040" y="0"/>
              <a:ext cx="3005065" cy="2794710"/>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832040" y="9838214"/>
              <a:ext cx="3005065" cy="2794710"/>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0"/>
              <a:ext cx="3005065" cy="2794710"/>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3279405"/>
              <a:ext cx="3005065" cy="2794710"/>
            </a:xfrm>
            <a:prstGeom prst="rect">
              <a:avLst/>
            </a:prstGeom>
          </p:spPr>
        </p:pic>
        <p:pic>
          <p:nvPicPr>
            <p:cNvPr id="13" name="Picture 1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6558809"/>
              <a:ext cx="3005065" cy="2794710"/>
            </a:xfrm>
            <a:prstGeom prst="rect">
              <a:avLst/>
            </a:prstGeom>
          </p:spPr>
        </p:pic>
        <p:pic>
          <p:nvPicPr>
            <p:cNvPr id="14" name="Picture 1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9838214"/>
              <a:ext cx="3005065" cy="2794710"/>
            </a:xfrm>
            <a:prstGeom prst="rect">
              <a:avLst/>
            </a:prstGeom>
          </p:spPr>
        </p:pic>
      </p:grpSp>
      <p:sp>
        <p:nvSpPr>
          <p:cNvPr id="15" name="AutoShape 15"/>
          <p:cNvSpPr/>
          <p:nvPr/>
        </p:nvSpPr>
        <p:spPr>
          <a:xfrm>
            <a:off x="2110745" y="1825527"/>
            <a:ext cx="6750815" cy="6442173"/>
          </a:xfrm>
          <a:prstGeom prst="rect">
            <a:avLst/>
          </a:prstGeom>
          <a:solidFill>
            <a:srgbClr val="FFFFFF"/>
          </a:solidFill>
        </p:spPr>
      </p:sp>
      <p:grpSp>
        <p:nvGrpSpPr>
          <p:cNvPr id="16" name="Group 16"/>
          <p:cNvGrpSpPr>
            <a:grpSpLocks noChangeAspect="1"/>
          </p:cNvGrpSpPr>
          <p:nvPr/>
        </p:nvGrpSpPr>
        <p:grpSpPr>
          <a:xfrm>
            <a:off x="11825797" y="1270731"/>
            <a:ext cx="2085137" cy="2085137"/>
            <a:chOff x="0" y="0"/>
            <a:chExt cx="6350000" cy="6350000"/>
          </a:xfrm>
        </p:grpSpPr>
        <p:sp>
          <p:nvSpPr>
            <p:cNvPr id="17" name="Freeform 1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grpSp>
        <p:nvGrpSpPr>
          <p:cNvPr id="18" name="Group 18"/>
          <p:cNvGrpSpPr>
            <a:grpSpLocks noChangeAspect="1"/>
          </p:cNvGrpSpPr>
          <p:nvPr/>
        </p:nvGrpSpPr>
        <p:grpSpPr>
          <a:xfrm>
            <a:off x="11419219" y="1028700"/>
            <a:ext cx="2174041" cy="2165548"/>
            <a:chOff x="0" y="0"/>
            <a:chExt cx="6502400" cy="6477000"/>
          </a:xfrm>
        </p:grpSpPr>
        <p:sp>
          <p:nvSpPr>
            <p:cNvPr id="19" name="Freeform 19"/>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5"/>
              <a:stretch>
                <a:fillRect l="-136837" t="-28774" r="-84967" b="-86469"/>
              </a:stretch>
            </a:blipFill>
            <a:ln>
              <a:solidFill>
                <a:srgbClr val="00BAFF"/>
              </a:solidFill>
            </a:ln>
          </p:spPr>
          <p:txBody>
            <a:bodyPr/>
            <a:lstStyle/>
            <a:p>
              <a:endParaRPr lang="en-AU" dirty="0"/>
            </a:p>
          </p:txBody>
        </p:sp>
        <p:sp>
          <p:nvSpPr>
            <p:cNvPr id="20" name="Freeform 20"/>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sp>
      </p:grpSp>
      <p:grpSp>
        <p:nvGrpSpPr>
          <p:cNvPr id="21" name="Group 21"/>
          <p:cNvGrpSpPr>
            <a:grpSpLocks noChangeAspect="1"/>
          </p:cNvGrpSpPr>
          <p:nvPr/>
        </p:nvGrpSpPr>
        <p:grpSpPr>
          <a:xfrm>
            <a:off x="11825797" y="4221947"/>
            <a:ext cx="2085137" cy="2085137"/>
            <a:chOff x="0" y="0"/>
            <a:chExt cx="6350000" cy="6350000"/>
          </a:xfrm>
        </p:grpSpPr>
        <p:sp>
          <p:nvSpPr>
            <p:cNvPr id="22" name="Freeform 2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AU" dirty="0"/>
            </a:p>
          </p:txBody>
        </p:sp>
      </p:grpSp>
      <p:grpSp>
        <p:nvGrpSpPr>
          <p:cNvPr id="23" name="Group 23"/>
          <p:cNvGrpSpPr>
            <a:grpSpLocks noChangeAspect="1"/>
          </p:cNvGrpSpPr>
          <p:nvPr/>
        </p:nvGrpSpPr>
        <p:grpSpPr>
          <a:xfrm>
            <a:off x="11411515" y="4002073"/>
            <a:ext cx="2187334" cy="2123082"/>
            <a:chOff x="-23042" y="66269"/>
            <a:chExt cx="6542158" cy="6349987"/>
          </a:xfrm>
        </p:grpSpPr>
        <p:sp>
          <p:nvSpPr>
            <p:cNvPr id="24" name="Freeform 24"/>
            <p:cNvSpPr/>
            <p:nvPr/>
          </p:nvSpPr>
          <p:spPr>
            <a:xfrm>
              <a:off x="-23042" y="119185"/>
              <a:ext cx="6542158"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6"/>
              <a:stretch>
                <a:fillRect l="-162891" t="-16684" r="-160683" b="-166629"/>
              </a:stretch>
            </a:blipFill>
            <a:ln>
              <a:solidFill>
                <a:srgbClr val="00BAFF"/>
              </a:solidFill>
            </a:ln>
          </p:spPr>
        </p:sp>
        <p:sp>
          <p:nvSpPr>
            <p:cNvPr id="25" name="Freeform 25"/>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sp>
      </p:grpSp>
      <p:grpSp>
        <p:nvGrpSpPr>
          <p:cNvPr id="26" name="Group 26"/>
          <p:cNvGrpSpPr>
            <a:grpSpLocks noChangeAspect="1"/>
          </p:cNvGrpSpPr>
          <p:nvPr/>
        </p:nvGrpSpPr>
        <p:grpSpPr>
          <a:xfrm>
            <a:off x="11825797" y="7173163"/>
            <a:ext cx="2085137" cy="2085137"/>
            <a:chOff x="0" y="0"/>
            <a:chExt cx="6350000" cy="6350000"/>
          </a:xfrm>
        </p:grpSpPr>
        <p:sp>
          <p:nvSpPr>
            <p:cNvPr id="27" name="Freeform 2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AU" dirty="0"/>
            </a:p>
          </p:txBody>
        </p:sp>
      </p:grpSp>
      <p:grpSp>
        <p:nvGrpSpPr>
          <p:cNvPr id="28" name="Group 28"/>
          <p:cNvGrpSpPr>
            <a:grpSpLocks noChangeAspect="1"/>
          </p:cNvGrpSpPr>
          <p:nvPr/>
        </p:nvGrpSpPr>
        <p:grpSpPr>
          <a:xfrm>
            <a:off x="11419219" y="6931132"/>
            <a:ext cx="2174041" cy="2165548"/>
            <a:chOff x="0" y="0"/>
            <a:chExt cx="6502400" cy="6477000"/>
          </a:xfrm>
        </p:grpSpPr>
        <p:sp>
          <p:nvSpPr>
            <p:cNvPr id="29" name="Freeform 29"/>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7"/>
              <a:stretch>
                <a:fillRect l="-164266" t="1917" r="-22903" b="-93994"/>
              </a:stretch>
            </a:blipFill>
            <a:ln>
              <a:solidFill>
                <a:srgbClr val="00BAFF"/>
              </a:solidFill>
            </a:ln>
          </p:spPr>
          <p:txBody>
            <a:bodyPr/>
            <a:lstStyle/>
            <a:p>
              <a:endParaRPr lang="en-AU" dirty="0"/>
            </a:p>
          </p:txBody>
        </p:sp>
        <p:sp>
          <p:nvSpPr>
            <p:cNvPr id="30" name="Freeform 30"/>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sp>
      </p:grpSp>
      <p:sp>
        <p:nvSpPr>
          <p:cNvPr id="31" name="TextBox 31"/>
          <p:cNvSpPr txBox="1"/>
          <p:nvPr/>
        </p:nvSpPr>
        <p:spPr>
          <a:xfrm>
            <a:off x="2670508" y="3331799"/>
            <a:ext cx="5612273" cy="2366417"/>
          </a:xfrm>
          <a:prstGeom prst="rect">
            <a:avLst/>
          </a:prstGeom>
        </p:spPr>
        <p:txBody>
          <a:bodyPr lIns="0" tIns="0" rIns="0" bIns="0" rtlCol="0" anchor="t">
            <a:spAutoFit/>
          </a:bodyPr>
          <a:lstStyle/>
          <a:p>
            <a:pPr algn="ctr">
              <a:lnSpc>
                <a:spcPts val="9600"/>
              </a:lnSpc>
            </a:pPr>
            <a:r>
              <a:rPr lang="en-US" sz="7200" spc="-80" dirty="0">
                <a:solidFill>
                  <a:srgbClr val="000000"/>
                </a:solidFill>
                <a:latin typeface="Trebuchet MS" panose="020B0603020202020204" pitchFamily="34" charset="0"/>
              </a:rPr>
              <a:t>The Analytics team</a:t>
            </a:r>
          </a:p>
        </p:txBody>
      </p:sp>
      <p:sp>
        <p:nvSpPr>
          <p:cNvPr id="33" name="Rectangle 32">
            <a:extLst>
              <a:ext uri="{FF2B5EF4-FFF2-40B4-BE49-F238E27FC236}">
                <a16:creationId xmlns:a16="http://schemas.microsoft.com/office/drawing/2014/main" id="{6421F4F9-53E9-4BFD-B913-D70854E01FD6}"/>
              </a:ext>
            </a:extLst>
          </p:cNvPr>
          <p:cNvSpPr/>
          <p:nvPr/>
        </p:nvSpPr>
        <p:spPr>
          <a:xfrm>
            <a:off x="14293092" y="1406629"/>
            <a:ext cx="3303277" cy="1095557"/>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400" dirty="0"/>
              <a:t>Pratiksha Bhosale</a:t>
            </a:r>
            <a:endParaRPr lang="en-US" dirty="0"/>
          </a:p>
          <a:p>
            <a:pPr algn="ctr"/>
            <a:r>
              <a:rPr lang="en-US" sz="2000" dirty="0"/>
              <a:t>Data Analyst</a:t>
            </a:r>
            <a:endParaRPr lang="en-IN" sz="2000" dirty="0"/>
          </a:p>
        </p:txBody>
      </p:sp>
      <p:sp>
        <p:nvSpPr>
          <p:cNvPr id="34" name="Rectangle 33">
            <a:extLst>
              <a:ext uri="{FF2B5EF4-FFF2-40B4-BE49-F238E27FC236}">
                <a16:creationId xmlns:a16="http://schemas.microsoft.com/office/drawing/2014/main" id="{40B3B980-D75F-4FEC-B842-E2934B3165B3}"/>
              </a:ext>
            </a:extLst>
          </p:cNvPr>
          <p:cNvSpPr/>
          <p:nvPr/>
        </p:nvSpPr>
        <p:spPr>
          <a:xfrm>
            <a:off x="14293092" y="4515835"/>
            <a:ext cx="3488185" cy="1095557"/>
          </a:xfrm>
          <a:prstGeom prst="rect">
            <a:avLst/>
          </a:prstGeom>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dirty="0"/>
              <a:t>Marcus </a:t>
            </a:r>
            <a:r>
              <a:rPr lang="en-US" sz="2400" dirty="0" err="1"/>
              <a:t>Rompton</a:t>
            </a:r>
            <a:endParaRPr lang="en-US" sz="2400" dirty="0"/>
          </a:p>
          <a:p>
            <a:pPr algn="ctr"/>
            <a:r>
              <a:rPr lang="en-US" sz="2400" dirty="0"/>
              <a:t>Senior Principal </a:t>
            </a:r>
            <a:endParaRPr lang="en-IN" sz="2400" dirty="0"/>
          </a:p>
        </p:txBody>
      </p:sp>
      <p:sp>
        <p:nvSpPr>
          <p:cNvPr id="35" name="Rectangle 34">
            <a:extLst>
              <a:ext uri="{FF2B5EF4-FFF2-40B4-BE49-F238E27FC236}">
                <a16:creationId xmlns:a16="http://schemas.microsoft.com/office/drawing/2014/main" id="{0B4E6A9C-1CC8-438C-8534-26247E477D0C}"/>
              </a:ext>
            </a:extLst>
          </p:cNvPr>
          <p:cNvSpPr/>
          <p:nvPr/>
        </p:nvSpPr>
        <p:spPr>
          <a:xfrm>
            <a:off x="14293092" y="7467051"/>
            <a:ext cx="3303277" cy="125784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400" dirty="0"/>
              <a:t>Andrew Fleming </a:t>
            </a:r>
          </a:p>
          <a:p>
            <a:pPr algn="ctr"/>
            <a:r>
              <a:rPr lang="en-US" dirty="0"/>
              <a:t>Chief Technical Architect </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grpSp>
        <p:nvGrpSpPr>
          <p:cNvPr id="2" name="Group 2"/>
          <p:cNvGrpSpPr/>
          <p:nvPr/>
        </p:nvGrpSpPr>
        <p:grpSpPr>
          <a:xfrm>
            <a:off x="445296" y="406153"/>
            <a:ext cx="10042534" cy="9474693"/>
            <a:chOff x="0" y="0"/>
            <a:chExt cx="13390046" cy="12632924"/>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r="10232"/>
            <a:stretch>
              <a:fillRect/>
            </a:stretch>
          </p:blipFill>
          <p:spPr>
            <a:xfrm>
              <a:off x="6923321" y="6558809"/>
              <a:ext cx="2697587" cy="2794710"/>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9838214"/>
              <a:ext cx="3005065" cy="2794710"/>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3279405"/>
              <a:ext cx="3005065" cy="2794710"/>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6558809"/>
              <a:ext cx="3005065" cy="2794710"/>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9838214"/>
              <a:ext cx="3005065" cy="2794710"/>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3005065" cy="2794710"/>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279405"/>
              <a:ext cx="3005065" cy="2794710"/>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558809"/>
              <a:ext cx="3005065" cy="2794710"/>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838214"/>
              <a:ext cx="3005065" cy="2794710"/>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9838214"/>
              <a:ext cx="3005065" cy="2794710"/>
            </a:xfrm>
            <a:prstGeom prst="rect">
              <a:avLst/>
            </a:prstGeom>
          </p:spPr>
        </p:pic>
      </p:grpSp>
      <p:grpSp>
        <p:nvGrpSpPr>
          <p:cNvPr id="13" name="Group 13"/>
          <p:cNvGrpSpPr/>
          <p:nvPr/>
        </p:nvGrpSpPr>
        <p:grpSpPr>
          <a:xfrm>
            <a:off x="1903391" y="1027892"/>
            <a:ext cx="1854962" cy="1781248"/>
            <a:chOff x="0" y="0"/>
            <a:chExt cx="2473282" cy="2374997"/>
          </a:xfrm>
        </p:grpSpPr>
        <p:grpSp>
          <p:nvGrpSpPr>
            <p:cNvPr id="14" name="Group 14"/>
            <p:cNvGrpSpPr>
              <a:grpSpLocks noChangeAspect="1"/>
            </p:cNvGrpSpPr>
            <p:nvPr/>
          </p:nvGrpSpPr>
          <p:grpSpPr>
            <a:xfrm>
              <a:off x="0" y="342565"/>
              <a:ext cx="2032432" cy="2032432"/>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16" name="Picture 1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17" name="Group 17"/>
          <p:cNvGrpSpPr/>
          <p:nvPr/>
        </p:nvGrpSpPr>
        <p:grpSpPr>
          <a:xfrm>
            <a:off x="3758754" y="2639980"/>
            <a:ext cx="1854962" cy="1781248"/>
            <a:chOff x="0" y="0"/>
            <a:chExt cx="2473282" cy="2374997"/>
          </a:xfrm>
        </p:grpSpPr>
        <p:grpSp>
          <p:nvGrpSpPr>
            <p:cNvPr id="18" name="Group 18"/>
            <p:cNvGrpSpPr>
              <a:grpSpLocks noChangeAspect="1"/>
            </p:cNvGrpSpPr>
            <p:nvPr/>
          </p:nvGrpSpPr>
          <p:grpSpPr>
            <a:xfrm>
              <a:off x="0" y="342565"/>
              <a:ext cx="2032432" cy="2032432"/>
              <a:chOff x="0" y="0"/>
              <a:chExt cx="6350000" cy="6350000"/>
            </a:xfrm>
          </p:grpSpPr>
          <p:sp>
            <p:nvSpPr>
              <p:cNvPr id="19" name="Freeform 19"/>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0" name="Picture 20"/>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21" name="Group 21"/>
          <p:cNvGrpSpPr/>
          <p:nvPr/>
        </p:nvGrpSpPr>
        <p:grpSpPr>
          <a:xfrm>
            <a:off x="5614117" y="4252068"/>
            <a:ext cx="1854962" cy="1781248"/>
            <a:chOff x="0" y="0"/>
            <a:chExt cx="2473282" cy="2374997"/>
          </a:xfrm>
        </p:grpSpPr>
        <p:grpSp>
          <p:nvGrpSpPr>
            <p:cNvPr id="22" name="Group 22"/>
            <p:cNvGrpSpPr>
              <a:grpSpLocks noChangeAspect="1"/>
            </p:cNvGrpSpPr>
            <p:nvPr/>
          </p:nvGrpSpPr>
          <p:grpSpPr>
            <a:xfrm>
              <a:off x="0" y="342565"/>
              <a:ext cx="2032432" cy="2032432"/>
              <a:chOff x="0" y="0"/>
              <a:chExt cx="6350000" cy="6350000"/>
            </a:xfrm>
          </p:grpSpPr>
          <p:sp>
            <p:nvSpPr>
              <p:cNvPr id="23" name="Freeform 23"/>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4" name="Picture 24"/>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25" name="Group 25"/>
          <p:cNvGrpSpPr/>
          <p:nvPr/>
        </p:nvGrpSpPr>
        <p:grpSpPr>
          <a:xfrm>
            <a:off x="7469480" y="5864156"/>
            <a:ext cx="1854962" cy="1781248"/>
            <a:chOff x="0" y="0"/>
            <a:chExt cx="2473282" cy="2374997"/>
          </a:xfrm>
        </p:grpSpPr>
        <p:grpSp>
          <p:nvGrpSpPr>
            <p:cNvPr id="26" name="Group 26"/>
            <p:cNvGrpSpPr>
              <a:grpSpLocks noChangeAspect="1"/>
            </p:cNvGrpSpPr>
            <p:nvPr/>
          </p:nvGrpSpPr>
          <p:grpSpPr>
            <a:xfrm>
              <a:off x="0" y="342565"/>
              <a:ext cx="2032432" cy="2032432"/>
              <a:chOff x="0" y="0"/>
              <a:chExt cx="6350000" cy="6350000"/>
            </a:xfrm>
          </p:grpSpPr>
          <p:sp>
            <p:nvSpPr>
              <p:cNvPr id="27" name="Freeform 2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8" name="Picture 28"/>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29" name="Group 29"/>
          <p:cNvGrpSpPr/>
          <p:nvPr/>
        </p:nvGrpSpPr>
        <p:grpSpPr>
          <a:xfrm>
            <a:off x="9324843" y="7476244"/>
            <a:ext cx="1854962" cy="1781248"/>
            <a:chOff x="0" y="0"/>
            <a:chExt cx="2473282" cy="2374997"/>
          </a:xfrm>
        </p:grpSpPr>
        <p:grpSp>
          <p:nvGrpSpPr>
            <p:cNvPr id="30" name="Group 30"/>
            <p:cNvGrpSpPr>
              <a:grpSpLocks noChangeAspect="1"/>
            </p:cNvGrpSpPr>
            <p:nvPr/>
          </p:nvGrpSpPr>
          <p:grpSpPr>
            <a:xfrm>
              <a:off x="0" y="342565"/>
              <a:ext cx="2032432" cy="2032432"/>
              <a:chOff x="0" y="0"/>
              <a:chExt cx="6350000" cy="6350000"/>
            </a:xfrm>
          </p:grpSpPr>
          <p:sp>
            <p:nvSpPr>
              <p:cNvPr id="31" name="Freeform 31"/>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32" name="Picture 32"/>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sp>
        <p:nvSpPr>
          <p:cNvPr id="33" name="TextBox 33"/>
          <p:cNvSpPr txBox="1"/>
          <p:nvPr/>
        </p:nvSpPr>
        <p:spPr>
          <a:xfrm>
            <a:off x="10667818" y="1028700"/>
            <a:ext cx="6642545" cy="1231106"/>
          </a:xfrm>
          <a:prstGeom prst="rect">
            <a:avLst/>
          </a:prstGeom>
        </p:spPr>
        <p:txBody>
          <a:bodyPr lIns="0" tIns="0" rIns="0" bIns="0" rtlCol="0" anchor="t">
            <a:spAutoFit/>
          </a:bodyPr>
          <a:lstStyle/>
          <a:p>
            <a:pPr algn="r">
              <a:lnSpc>
                <a:spcPts val="9600"/>
              </a:lnSpc>
            </a:pPr>
            <a:r>
              <a:rPr lang="en-US" sz="8000" spc="-80" dirty="0">
                <a:solidFill>
                  <a:srgbClr val="FFFFFF"/>
                </a:solidFill>
                <a:latin typeface="Gadugi" panose="020B0502040204020203" pitchFamily="34" charset="0"/>
                <a:ea typeface="Gadugi" panose="020B0502040204020203" pitchFamily="34" charset="0"/>
              </a:rPr>
              <a:t>Process</a:t>
            </a:r>
          </a:p>
        </p:txBody>
      </p:sp>
      <p:sp>
        <p:nvSpPr>
          <p:cNvPr id="34" name="TextBox 34"/>
          <p:cNvSpPr txBox="1"/>
          <p:nvPr/>
        </p:nvSpPr>
        <p:spPr>
          <a:xfrm>
            <a:off x="2630944" y="1372359"/>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1</a:t>
            </a:r>
          </a:p>
        </p:txBody>
      </p:sp>
      <p:sp>
        <p:nvSpPr>
          <p:cNvPr id="35" name="TextBox 35"/>
          <p:cNvSpPr txBox="1"/>
          <p:nvPr/>
        </p:nvSpPr>
        <p:spPr>
          <a:xfrm>
            <a:off x="4534646" y="2984043"/>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2</a:t>
            </a:r>
          </a:p>
        </p:txBody>
      </p:sp>
      <p:sp>
        <p:nvSpPr>
          <p:cNvPr id="36" name="TextBox 36"/>
          <p:cNvSpPr txBox="1"/>
          <p:nvPr/>
        </p:nvSpPr>
        <p:spPr>
          <a:xfrm>
            <a:off x="10108223" y="7828620"/>
            <a:ext cx="1229487" cy="950080"/>
          </a:xfrm>
          <a:prstGeom prst="rect">
            <a:avLst/>
          </a:prstGeom>
        </p:spPr>
        <p:txBody>
          <a:bodyPr lIns="0" tIns="0" rIns="0" bIns="0" rtlCol="0" anchor="t">
            <a:spAutoFit/>
          </a:bodyPr>
          <a:lstStyle/>
          <a:p>
            <a:pPr>
              <a:lnSpc>
                <a:spcPts val="7192"/>
              </a:lnSpc>
            </a:pPr>
            <a:r>
              <a:rPr lang="en-US" sz="7192" spc="-640">
                <a:solidFill>
                  <a:srgbClr val="FFFFFF"/>
                </a:solidFill>
                <a:latin typeface="Clear Sans Regular Bold"/>
              </a:rPr>
              <a:t>5</a:t>
            </a:r>
          </a:p>
        </p:txBody>
      </p:sp>
      <p:sp>
        <p:nvSpPr>
          <p:cNvPr id="37" name="TextBox 37"/>
          <p:cNvSpPr txBox="1"/>
          <p:nvPr/>
        </p:nvSpPr>
        <p:spPr>
          <a:xfrm>
            <a:off x="8193880" y="6204766"/>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4</a:t>
            </a:r>
          </a:p>
        </p:txBody>
      </p:sp>
      <p:sp>
        <p:nvSpPr>
          <p:cNvPr id="38" name="TextBox 38"/>
          <p:cNvSpPr txBox="1"/>
          <p:nvPr/>
        </p:nvSpPr>
        <p:spPr>
          <a:xfrm>
            <a:off x="6396750" y="4605252"/>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3</a:t>
            </a:r>
          </a:p>
        </p:txBody>
      </p:sp>
      <p:sp>
        <p:nvSpPr>
          <p:cNvPr id="39" name="Rectangle 38">
            <a:extLst>
              <a:ext uri="{FF2B5EF4-FFF2-40B4-BE49-F238E27FC236}">
                <a16:creationId xmlns:a16="http://schemas.microsoft.com/office/drawing/2014/main" id="{B90C24F9-79CD-4A8A-BA53-2FDBE6FB3E8B}"/>
              </a:ext>
            </a:extLst>
          </p:cNvPr>
          <p:cNvSpPr/>
          <p:nvPr/>
        </p:nvSpPr>
        <p:spPr>
          <a:xfrm>
            <a:off x="4137297" y="1372359"/>
            <a:ext cx="3001144" cy="461665"/>
          </a:xfrm>
          <a:prstGeom prst="rect">
            <a:avLst/>
          </a:prstGeom>
        </p:spPr>
        <p:txBody>
          <a:bodyPr wrap="square">
            <a:spAutoFit/>
          </a:bodyPr>
          <a:lstStyle/>
          <a:p>
            <a:pPr algn="ctr"/>
            <a:r>
              <a:rPr lang="en-IN" sz="2400" b="1" dirty="0">
                <a:solidFill>
                  <a:srgbClr val="FFFFFF"/>
                </a:solidFill>
                <a:latin typeface="Trebuchet MS" panose="020B0603020202020204" pitchFamily="34" charset="0"/>
                <a:cs typeface="Arial" panose="020B0604020202020204" pitchFamily="34" charset="0"/>
              </a:rPr>
              <a:t>Data Understanding</a:t>
            </a:r>
            <a:endParaRPr lang="en-IN" sz="2400" b="1" dirty="0">
              <a:latin typeface="Trebuchet MS" panose="020B0603020202020204" pitchFamily="34" charset="0"/>
              <a:cs typeface="Arial" panose="020B0604020202020204" pitchFamily="34" charset="0"/>
            </a:endParaRPr>
          </a:p>
        </p:txBody>
      </p:sp>
      <p:sp>
        <p:nvSpPr>
          <p:cNvPr id="40" name="Rectangle 39">
            <a:extLst>
              <a:ext uri="{FF2B5EF4-FFF2-40B4-BE49-F238E27FC236}">
                <a16:creationId xmlns:a16="http://schemas.microsoft.com/office/drawing/2014/main" id="{60FCD909-9F68-4769-BFFC-D704F7D2B463}"/>
              </a:ext>
            </a:extLst>
          </p:cNvPr>
          <p:cNvSpPr/>
          <p:nvPr/>
        </p:nvSpPr>
        <p:spPr>
          <a:xfrm>
            <a:off x="5864638" y="3039360"/>
            <a:ext cx="3129165" cy="438582"/>
          </a:xfrm>
          <a:prstGeom prst="rect">
            <a:avLst/>
          </a:prstGeom>
        </p:spPr>
        <p:txBody>
          <a:bodyPr wrap="square">
            <a:spAutoFit/>
          </a:bodyPr>
          <a:lstStyle/>
          <a:p>
            <a:pPr algn="ctr">
              <a:lnSpc>
                <a:spcPts val="2660"/>
              </a:lnSpc>
            </a:pPr>
            <a:r>
              <a:rPr lang="en-US" sz="2400" b="1" spc="-19" dirty="0">
                <a:solidFill>
                  <a:srgbClr val="FFFFFF"/>
                </a:solidFill>
                <a:latin typeface="Trebuchet MS" panose="020B0603020202020204" pitchFamily="34" charset="0"/>
                <a:ea typeface="Gadugi" panose="020B0502040204020203" pitchFamily="34" charset="0"/>
              </a:rPr>
              <a:t>Data </a:t>
            </a:r>
            <a:r>
              <a:rPr lang="en-US" sz="2400" b="1" dirty="0">
                <a:solidFill>
                  <a:srgbClr val="FFFFFF"/>
                </a:solidFill>
                <a:latin typeface="Trebuchet MS" panose="020B0603020202020204" pitchFamily="34" charset="0"/>
                <a:cs typeface="Arial" panose="020B0604020202020204" pitchFamily="34" charset="0"/>
              </a:rPr>
              <a:t>Cleaning</a:t>
            </a:r>
          </a:p>
        </p:txBody>
      </p:sp>
      <p:sp>
        <p:nvSpPr>
          <p:cNvPr id="41" name="Rectangle 40">
            <a:extLst>
              <a:ext uri="{FF2B5EF4-FFF2-40B4-BE49-F238E27FC236}">
                <a16:creationId xmlns:a16="http://schemas.microsoft.com/office/drawing/2014/main" id="{09EDC1F2-B32F-491E-8F2E-05CB1C92B122}"/>
              </a:ext>
            </a:extLst>
          </p:cNvPr>
          <p:cNvSpPr/>
          <p:nvPr/>
        </p:nvSpPr>
        <p:spPr>
          <a:xfrm>
            <a:off x="7994346" y="4665886"/>
            <a:ext cx="1967975" cy="438582"/>
          </a:xfrm>
          <a:prstGeom prst="rect">
            <a:avLst/>
          </a:prstGeom>
        </p:spPr>
        <p:txBody>
          <a:bodyPr wrap="square">
            <a:spAutoFit/>
          </a:bodyPr>
          <a:lstStyle/>
          <a:p>
            <a:pPr algn="ctr">
              <a:lnSpc>
                <a:spcPts val="2660"/>
              </a:lnSpc>
            </a:pPr>
            <a:r>
              <a:rPr lang="en-US" sz="2400" b="1" spc="-19" dirty="0">
                <a:solidFill>
                  <a:srgbClr val="FFFFFF"/>
                </a:solidFill>
                <a:latin typeface="Trebuchet MS" panose="020B0603020202020204" pitchFamily="34" charset="0"/>
                <a:ea typeface="Gadugi" panose="020B0502040204020203" pitchFamily="34" charset="0"/>
              </a:rPr>
              <a:t>Data Modelling</a:t>
            </a:r>
          </a:p>
        </p:txBody>
      </p:sp>
      <p:sp>
        <p:nvSpPr>
          <p:cNvPr id="42" name="Rectangle 41">
            <a:extLst>
              <a:ext uri="{FF2B5EF4-FFF2-40B4-BE49-F238E27FC236}">
                <a16:creationId xmlns:a16="http://schemas.microsoft.com/office/drawing/2014/main" id="{635A9825-8366-4985-9A76-A647A520BB1C}"/>
              </a:ext>
            </a:extLst>
          </p:cNvPr>
          <p:cNvSpPr/>
          <p:nvPr/>
        </p:nvSpPr>
        <p:spPr>
          <a:xfrm>
            <a:off x="9805098" y="6275528"/>
            <a:ext cx="2027543" cy="438582"/>
          </a:xfrm>
          <a:prstGeom prst="rect">
            <a:avLst/>
          </a:prstGeom>
        </p:spPr>
        <p:txBody>
          <a:bodyPr wrap="none">
            <a:spAutoFit/>
          </a:bodyPr>
          <a:lstStyle/>
          <a:p>
            <a:pPr>
              <a:lnSpc>
                <a:spcPts val="2660"/>
              </a:lnSpc>
            </a:pPr>
            <a:r>
              <a:rPr lang="en-US" sz="2400" b="1" spc="-19" dirty="0">
                <a:solidFill>
                  <a:srgbClr val="FFFFFF"/>
                </a:solidFill>
                <a:latin typeface="Trebuchet MS" panose="020B0603020202020204" pitchFamily="34" charset="0"/>
                <a:ea typeface="Gadugi" panose="020B0502040204020203" pitchFamily="34" charset="0"/>
              </a:rPr>
              <a:t>Data Analysis</a:t>
            </a:r>
          </a:p>
        </p:txBody>
      </p:sp>
      <p:sp>
        <p:nvSpPr>
          <p:cNvPr id="43" name="Rectangle 42">
            <a:extLst>
              <a:ext uri="{FF2B5EF4-FFF2-40B4-BE49-F238E27FC236}">
                <a16:creationId xmlns:a16="http://schemas.microsoft.com/office/drawing/2014/main" id="{EB79DA19-E7A7-416C-91EF-3AE43BA79640}"/>
              </a:ext>
            </a:extLst>
          </p:cNvPr>
          <p:cNvSpPr/>
          <p:nvPr/>
        </p:nvSpPr>
        <p:spPr>
          <a:xfrm>
            <a:off x="11820199" y="8088982"/>
            <a:ext cx="2511713" cy="438582"/>
          </a:xfrm>
          <a:prstGeom prst="rect">
            <a:avLst/>
          </a:prstGeom>
        </p:spPr>
        <p:txBody>
          <a:bodyPr wrap="none">
            <a:spAutoFit/>
          </a:bodyPr>
          <a:lstStyle/>
          <a:p>
            <a:pPr>
              <a:lnSpc>
                <a:spcPts val="2660"/>
              </a:lnSpc>
            </a:pPr>
            <a:r>
              <a:rPr lang="en-US" sz="2400" b="1" spc="-19" dirty="0">
                <a:solidFill>
                  <a:srgbClr val="FFFFFF"/>
                </a:solidFill>
                <a:latin typeface="Trebuchet MS" panose="020B0603020202020204" pitchFamily="34" charset="0"/>
                <a:ea typeface="Gadugi" panose="020B0502040204020203" pitchFamily="34" charset="0"/>
              </a:rPr>
              <a:t>Uncover Insights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127159" y="6480806"/>
            <a:ext cx="2972219" cy="881758"/>
          </a:xfrm>
          <a:prstGeom prst="rect">
            <a:avLst/>
          </a:prstGeom>
        </p:spPr>
      </p:pic>
      <p:sp>
        <p:nvSpPr>
          <p:cNvPr id="3" name="TextBox 3"/>
          <p:cNvSpPr txBox="1"/>
          <p:nvPr/>
        </p:nvSpPr>
        <p:spPr>
          <a:xfrm>
            <a:off x="990600" y="860915"/>
            <a:ext cx="4674229" cy="1135311"/>
          </a:xfrm>
          <a:prstGeom prst="rect">
            <a:avLst/>
          </a:prstGeom>
        </p:spPr>
        <p:txBody>
          <a:bodyPr wrap="square" lIns="0" tIns="0" rIns="0" bIns="0" rtlCol="0" anchor="t">
            <a:spAutoFit/>
          </a:bodyPr>
          <a:lstStyle/>
          <a:p>
            <a:pPr>
              <a:lnSpc>
                <a:spcPts val="9600"/>
              </a:lnSpc>
            </a:pPr>
            <a:r>
              <a:rPr lang="en-US" sz="7200" spc="-80" dirty="0">
                <a:solidFill>
                  <a:srgbClr val="000000"/>
                </a:solidFill>
                <a:latin typeface="Trebuchet MS" panose="020B0603020202020204" pitchFamily="34" charset="0"/>
              </a:rPr>
              <a:t>Insights</a:t>
            </a:r>
          </a:p>
        </p:txBody>
      </p:sp>
      <p:grpSp>
        <p:nvGrpSpPr>
          <p:cNvPr id="4" name="Group 4"/>
          <p:cNvGrpSpPr/>
          <p:nvPr/>
        </p:nvGrpSpPr>
        <p:grpSpPr>
          <a:xfrm>
            <a:off x="517112" y="7810500"/>
            <a:ext cx="17253775" cy="2017079"/>
            <a:chOff x="0" y="0"/>
            <a:chExt cx="23005033" cy="2689439"/>
          </a:xfrm>
        </p:grpSpPr>
        <p:pic>
          <p:nvPicPr>
            <p:cNvPr id="5" name="Picture 5"/>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0"/>
              <a:ext cx="2891870" cy="2689439"/>
            </a:xfrm>
            <a:prstGeom prst="rect">
              <a:avLst/>
            </a:prstGeom>
          </p:spPr>
        </p:pic>
        <p:pic>
          <p:nvPicPr>
            <p:cNvPr id="6" name="Picture 6"/>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0"/>
              <a:ext cx="2891870" cy="2689439"/>
            </a:xfrm>
            <a:prstGeom prst="rect">
              <a:avLst/>
            </a:prstGeom>
          </p:spPr>
        </p:pic>
        <p:pic>
          <p:nvPicPr>
            <p:cNvPr id="7" name="Picture 7"/>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0"/>
              <a:ext cx="2891870" cy="2689439"/>
            </a:xfrm>
            <a:prstGeom prst="rect">
              <a:avLst/>
            </a:prstGeom>
          </p:spPr>
        </p:pic>
        <p:pic>
          <p:nvPicPr>
            <p:cNvPr id="8" name="Picture 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0"/>
              <a:ext cx="2891870" cy="2689439"/>
            </a:xfrm>
            <a:prstGeom prst="rect">
              <a:avLst/>
            </a:prstGeom>
          </p:spPr>
        </p:pic>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0"/>
              <a:ext cx="2891870" cy="2689439"/>
            </a:xfrm>
            <a:prstGeom prst="rect">
              <a:avLst/>
            </a:prstGeom>
          </p:spPr>
        </p:pic>
        <p:pic>
          <p:nvPicPr>
            <p:cNvPr id="10" name="Picture 1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0"/>
              <a:ext cx="2891870" cy="2689439"/>
            </a:xfrm>
            <a:prstGeom prst="rect">
              <a:avLst/>
            </a:prstGeom>
          </p:spPr>
        </p:pic>
        <p:pic>
          <p:nvPicPr>
            <p:cNvPr id="11" name="Picture 1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891870" cy="2689439"/>
            </a:xfrm>
            <a:prstGeom prst="rect">
              <a:avLst/>
            </a:prstGeom>
          </p:spPr>
        </p:pic>
      </p:grpSp>
      <p:pic>
        <p:nvPicPr>
          <p:cNvPr id="12" name="Picture 1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7272183" y="6480309"/>
            <a:ext cx="2972219" cy="881758"/>
          </a:xfrm>
          <a:prstGeom prst="rect">
            <a:avLst/>
          </a:prstGeom>
        </p:spPr>
      </p:pic>
      <p:pic>
        <p:nvPicPr>
          <p:cNvPr id="13" name="Picture 1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2670342" y="6480309"/>
            <a:ext cx="2972219" cy="881758"/>
          </a:xfrm>
          <a:prstGeom prst="rect">
            <a:avLst/>
          </a:prstGeom>
        </p:spPr>
      </p:pic>
      <p:sp>
        <p:nvSpPr>
          <p:cNvPr id="14" name="Rectangle 13">
            <a:extLst>
              <a:ext uri="{FF2B5EF4-FFF2-40B4-BE49-F238E27FC236}">
                <a16:creationId xmlns:a16="http://schemas.microsoft.com/office/drawing/2014/main" id="{56262016-C2A9-448F-A757-59D623E304CC}"/>
              </a:ext>
            </a:extLst>
          </p:cNvPr>
          <p:cNvSpPr/>
          <p:nvPr/>
        </p:nvSpPr>
        <p:spPr>
          <a:xfrm>
            <a:off x="2939740" y="3179081"/>
            <a:ext cx="1203354" cy="1237968"/>
          </a:xfrm>
          <a:prstGeom prst="rect">
            <a:avLst/>
          </a:prstGeom>
        </p:spPr>
        <p:txBody>
          <a:bodyPr wrap="square">
            <a:spAutoFit/>
          </a:bodyPr>
          <a:lstStyle/>
          <a:p>
            <a:pPr algn="ctr">
              <a:lnSpc>
                <a:spcPts val="10080"/>
              </a:lnSpc>
            </a:pPr>
            <a:r>
              <a:rPr lang="en-US" sz="6000" spc="-72" dirty="0">
                <a:latin typeface="Trebuchet MS" panose="020B0603020202020204" pitchFamily="34" charset="0"/>
                <a:ea typeface="Gadugi" panose="020B0502040204020203" pitchFamily="34" charset="0"/>
              </a:rPr>
              <a:t>16</a:t>
            </a:r>
          </a:p>
        </p:txBody>
      </p:sp>
      <p:sp>
        <p:nvSpPr>
          <p:cNvPr id="15" name="Rectangle 14">
            <a:extLst>
              <a:ext uri="{FF2B5EF4-FFF2-40B4-BE49-F238E27FC236}">
                <a16:creationId xmlns:a16="http://schemas.microsoft.com/office/drawing/2014/main" id="{A70A73B1-71BB-4637-9A54-4A2F484AD015}"/>
              </a:ext>
            </a:extLst>
          </p:cNvPr>
          <p:cNvSpPr/>
          <p:nvPr/>
        </p:nvSpPr>
        <p:spPr>
          <a:xfrm>
            <a:off x="2127158" y="4995602"/>
            <a:ext cx="2972219" cy="926023"/>
          </a:xfrm>
          <a:prstGeom prst="rect">
            <a:avLst/>
          </a:prstGeom>
        </p:spPr>
        <p:txBody>
          <a:bodyPr wrap="square">
            <a:spAutoFit/>
          </a:bodyPr>
          <a:lstStyle/>
          <a:p>
            <a:pPr algn="ctr">
              <a:lnSpc>
                <a:spcPts val="3359"/>
              </a:lnSpc>
            </a:pPr>
            <a:r>
              <a:rPr lang="en-US" sz="2400" spc="-24" dirty="0">
                <a:latin typeface="Trebuchet MS" panose="020B0603020202020204" pitchFamily="34" charset="0"/>
                <a:ea typeface="Gadugi" panose="020B0502040204020203" pitchFamily="34" charset="0"/>
              </a:rPr>
              <a:t>UNIQUE</a:t>
            </a:r>
          </a:p>
          <a:p>
            <a:pPr algn="ctr">
              <a:lnSpc>
                <a:spcPts val="3359"/>
              </a:lnSpc>
            </a:pPr>
            <a:r>
              <a:rPr lang="en-US" sz="2400" spc="-24" dirty="0">
                <a:latin typeface="Trebuchet MS" panose="020B0603020202020204" pitchFamily="34" charset="0"/>
                <a:ea typeface="Gadugi" panose="020B0502040204020203" pitchFamily="34" charset="0"/>
              </a:rPr>
              <a:t>CATEGORIES</a:t>
            </a:r>
          </a:p>
        </p:txBody>
      </p:sp>
      <p:sp>
        <p:nvSpPr>
          <p:cNvPr id="16" name="Rectangle 15">
            <a:extLst>
              <a:ext uri="{FF2B5EF4-FFF2-40B4-BE49-F238E27FC236}">
                <a16:creationId xmlns:a16="http://schemas.microsoft.com/office/drawing/2014/main" id="{68FC0416-6C14-40BB-A54C-E7FF686DC59E}"/>
              </a:ext>
            </a:extLst>
          </p:cNvPr>
          <p:cNvSpPr/>
          <p:nvPr/>
        </p:nvSpPr>
        <p:spPr>
          <a:xfrm>
            <a:off x="7876512" y="3177863"/>
            <a:ext cx="1763560" cy="1240404"/>
          </a:xfrm>
          <a:prstGeom prst="rect">
            <a:avLst/>
          </a:prstGeom>
        </p:spPr>
        <p:txBody>
          <a:bodyPr wrap="none">
            <a:spAutoFit/>
          </a:bodyPr>
          <a:lstStyle/>
          <a:p>
            <a:pPr algn="ctr">
              <a:lnSpc>
                <a:spcPts val="10080"/>
              </a:lnSpc>
            </a:pPr>
            <a:r>
              <a:rPr lang="en-US" sz="6000" spc="-72" dirty="0">
                <a:latin typeface="Trebuchet MS" panose="020B0603020202020204" pitchFamily="34" charset="0"/>
                <a:ea typeface="Gadugi" panose="020B0502040204020203" pitchFamily="34" charset="0"/>
              </a:rPr>
              <a:t>1897</a:t>
            </a:r>
          </a:p>
        </p:txBody>
      </p:sp>
      <p:sp>
        <p:nvSpPr>
          <p:cNvPr id="17" name="Rectangle 16">
            <a:extLst>
              <a:ext uri="{FF2B5EF4-FFF2-40B4-BE49-F238E27FC236}">
                <a16:creationId xmlns:a16="http://schemas.microsoft.com/office/drawing/2014/main" id="{5A17DA33-846E-4F0E-AAFF-FD05645D056F}"/>
              </a:ext>
            </a:extLst>
          </p:cNvPr>
          <p:cNvSpPr/>
          <p:nvPr/>
        </p:nvSpPr>
        <p:spPr>
          <a:xfrm>
            <a:off x="7272183" y="4995602"/>
            <a:ext cx="2972219" cy="926023"/>
          </a:xfrm>
          <a:prstGeom prst="rect">
            <a:avLst/>
          </a:prstGeom>
        </p:spPr>
        <p:txBody>
          <a:bodyPr wrap="square">
            <a:spAutoFit/>
          </a:bodyPr>
          <a:lstStyle/>
          <a:p>
            <a:pPr algn="ctr">
              <a:lnSpc>
                <a:spcPts val="3359"/>
              </a:lnSpc>
            </a:pPr>
            <a:r>
              <a:rPr lang="en-US" sz="2400" spc="-24" dirty="0">
                <a:latin typeface="Trebuchet MS" panose="020B0603020202020204" pitchFamily="34" charset="0"/>
                <a:ea typeface="Gadugi" panose="020B0502040204020203" pitchFamily="34" charset="0"/>
              </a:rPr>
              <a:t>REACTIONS TO "ANIMAL" POSTS</a:t>
            </a:r>
          </a:p>
        </p:txBody>
      </p:sp>
      <p:sp>
        <p:nvSpPr>
          <p:cNvPr id="18" name="Rectangle 17">
            <a:extLst>
              <a:ext uri="{FF2B5EF4-FFF2-40B4-BE49-F238E27FC236}">
                <a16:creationId xmlns:a16="http://schemas.microsoft.com/office/drawing/2014/main" id="{0C2F5C46-17A0-4AA0-9CA0-F26676811325}"/>
              </a:ext>
            </a:extLst>
          </p:cNvPr>
          <p:cNvSpPr/>
          <p:nvPr/>
        </p:nvSpPr>
        <p:spPr>
          <a:xfrm>
            <a:off x="12561945" y="3177863"/>
            <a:ext cx="3220690" cy="1240404"/>
          </a:xfrm>
          <a:prstGeom prst="rect">
            <a:avLst/>
          </a:prstGeom>
        </p:spPr>
        <p:txBody>
          <a:bodyPr wrap="none" anchor="ctr">
            <a:spAutoFit/>
          </a:bodyPr>
          <a:lstStyle/>
          <a:p>
            <a:pPr algn="ctr">
              <a:lnSpc>
                <a:spcPts val="10080"/>
              </a:lnSpc>
            </a:pPr>
            <a:r>
              <a:rPr lang="en-US" sz="6000" spc="-72" dirty="0">
                <a:latin typeface="Trebuchet MS" panose="020B0603020202020204" pitchFamily="34" charset="0"/>
                <a:ea typeface="Gadugi" panose="020B0502040204020203" pitchFamily="34" charset="0"/>
              </a:rPr>
              <a:t>JANUARY</a:t>
            </a:r>
          </a:p>
        </p:txBody>
      </p:sp>
      <p:sp>
        <p:nvSpPr>
          <p:cNvPr id="19" name="Rectangle 18">
            <a:extLst>
              <a:ext uri="{FF2B5EF4-FFF2-40B4-BE49-F238E27FC236}">
                <a16:creationId xmlns:a16="http://schemas.microsoft.com/office/drawing/2014/main" id="{2415B529-0FDD-4347-8977-8D9C8DD1526A}"/>
              </a:ext>
            </a:extLst>
          </p:cNvPr>
          <p:cNvSpPr/>
          <p:nvPr/>
        </p:nvSpPr>
        <p:spPr>
          <a:xfrm>
            <a:off x="13071999" y="4995602"/>
            <a:ext cx="2168903" cy="926023"/>
          </a:xfrm>
          <a:prstGeom prst="rect">
            <a:avLst/>
          </a:prstGeom>
        </p:spPr>
        <p:txBody>
          <a:bodyPr wrap="square">
            <a:spAutoFit/>
          </a:bodyPr>
          <a:lstStyle/>
          <a:p>
            <a:pPr algn="ctr">
              <a:lnSpc>
                <a:spcPts val="3359"/>
              </a:lnSpc>
            </a:pPr>
            <a:r>
              <a:rPr lang="en-US" sz="2400" spc="-24" dirty="0">
                <a:latin typeface="Trebuchet MS" panose="020B0603020202020204" pitchFamily="34" charset="0"/>
                <a:ea typeface="Gadugi" panose="020B0502040204020203" pitchFamily="34" charset="0"/>
              </a:rPr>
              <a:t>MONTH WITH </a:t>
            </a:r>
          </a:p>
          <a:p>
            <a:pPr algn="ctr">
              <a:lnSpc>
                <a:spcPts val="3359"/>
              </a:lnSpc>
            </a:pPr>
            <a:r>
              <a:rPr lang="en-US" sz="2400" spc="-24" dirty="0">
                <a:latin typeface="Trebuchet MS" panose="020B0603020202020204" pitchFamily="34" charset="0"/>
                <a:ea typeface="Gadugi" panose="020B0502040204020203" pitchFamily="34" charset="0"/>
              </a:rPr>
              <a:t>MOST POSTS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5213" y="9490985"/>
            <a:ext cx="17253775" cy="2017079"/>
            <a:chOff x="0" y="0"/>
            <a:chExt cx="23005033" cy="2689439"/>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3" name="Picture 1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grpSp>
        <p:nvGrpSpPr>
          <p:cNvPr id="14" name="Group 14"/>
          <p:cNvGrpSpPr/>
          <p:nvPr/>
        </p:nvGrpSpPr>
        <p:grpSpPr>
          <a:xfrm>
            <a:off x="655751" y="-710238"/>
            <a:ext cx="17253775" cy="2017079"/>
            <a:chOff x="0" y="0"/>
            <a:chExt cx="23005033" cy="2689439"/>
          </a:xfrm>
        </p:grpSpPr>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sp>
        <p:nvSpPr>
          <p:cNvPr id="22" name="AutoShape 22"/>
          <p:cNvSpPr/>
          <p:nvPr/>
        </p:nvSpPr>
        <p:spPr>
          <a:xfrm>
            <a:off x="0" y="0"/>
            <a:ext cx="2386482" cy="10287000"/>
          </a:xfrm>
          <a:prstGeom prst="rect">
            <a:avLst/>
          </a:prstGeom>
          <a:solidFill>
            <a:srgbClr val="A100FF"/>
          </a:solidFill>
        </p:spPr>
      </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26" name="Picture 2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pic>
        <p:nvPicPr>
          <p:cNvPr id="28" name="Picture 27">
            <a:extLst>
              <a:ext uri="{FF2B5EF4-FFF2-40B4-BE49-F238E27FC236}">
                <a16:creationId xmlns:a16="http://schemas.microsoft.com/office/drawing/2014/main" id="{74C54DD4-69F4-42AC-B482-EB0734FF214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583504" y="1866900"/>
            <a:ext cx="8970696" cy="6907426"/>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5213" y="9490985"/>
            <a:ext cx="17253775" cy="2017079"/>
            <a:chOff x="0" y="0"/>
            <a:chExt cx="23005033" cy="2689439"/>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3" name="Picture 1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grpSp>
        <p:nvGrpSpPr>
          <p:cNvPr id="14" name="Group 14"/>
          <p:cNvGrpSpPr/>
          <p:nvPr/>
        </p:nvGrpSpPr>
        <p:grpSpPr>
          <a:xfrm>
            <a:off x="655752" y="-1235382"/>
            <a:ext cx="17253775" cy="2017079"/>
            <a:chOff x="0" y="0"/>
            <a:chExt cx="23005033" cy="2689439"/>
          </a:xfrm>
        </p:grpSpPr>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sp>
        <p:nvSpPr>
          <p:cNvPr id="22" name="AutoShape 22"/>
          <p:cNvSpPr/>
          <p:nvPr/>
        </p:nvSpPr>
        <p:spPr>
          <a:xfrm>
            <a:off x="0" y="0"/>
            <a:ext cx="2386482" cy="10287000"/>
          </a:xfrm>
          <a:prstGeom prst="rect">
            <a:avLst/>
          </a:prstGeom>
          <a:solidFill>
            <a:srgbClr val="A100FF"/>
          </a:solidFill>
        </p:spPr>
      </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26" name="Picture 2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pic>
        <p:nvPicPr>
          <p:cNvPr id="28" name="Picture 27">
            <a:extLst>
              <a:ext uri="{FF2B5EF4-FFF2-40B4-BE49-F238E27FC236}">
                <a16:creationId xmlns:a16="http://schemas.microsoft.com/office/drawing/2014/main" id="{588BDDDD-F5DC-4D35-AFBB-C13F6F3009D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91016" y="1383832"/>
            <a:ext cx="8641557" cy="7390493"/>
          </a:xfrm>
          <a:prstGeom prst="rect">
            <a:avLst/>
          </a:prstGeom>
        </p:spPr>
      </p:pic>
    </p:spTree>
    <p:extLst>
      <p:ext uri="{BB962C8B-B14F-4D97-AF65-F5344CB8AC3E}">
        <p14:creationId xmlns:p14="http://schemas.microsoft.com/office/powerpoint/2010/main" val="245385165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118</TotalTime>
  <Words>1539</Words>
  <Application>Microsoft Office PowerPoint</Application>
  <PresentationFormat>Custom</PresentationFormat>
  <Paragraphs>142</Paragraphs>
  <Slides>11</Slides>
  <Notes>11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vt:i4>
      </vt:variant>
    </vt:vector>
  </HeadingPairs>
  <TitlesOfParts>
    <vt:vector size="18" baseType="lpstr">
      <vt:lpstr>Graphik Regular</vt:lpstr>
      <vt:lpstr>Calibri</vt:lpstr>
      <vt:lpstr>Arial</vt:lpstr>
      <vt:lpstr>Gadugi</vt:lpstr>
      <vt:lpstr>Clear Sans Regular Bold</vt:lpstr>
      <vt:lpstr>Trebuchet MS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Template</dc:title>
  <dc:creator>Kevin Dang</dc:creator>
  <cp:lastModifiedBy>Pratiksha Bhosale</cp:lastModifiedBy>
  <cp:revision>30</cp:revision>
  <dcterms:created xsi:type="dcterms:W3CDTF">2006-08-16T00:00:00Z</dcterms:created>
  <dcterms:modified xsi:type="dcterms:W3CDTF">2023-03-31T10:58:29Z</dcterms:modified>
  <dc:identifier>DAEhDyfaYKE</dc:identifier>
</cp:coreProperties>
</file>